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34"/>
  </p:notesMasterIdLst>
  <p:sldIdLst>
    <p:sldId id="256" r:id="rId2"/>
    <p:sldId id="263" r:id="rId3"/>
    <p:sldId id="274" r:id="rId4"/>
    <p:sldId id="275" r:id="rId5"/>
    <p:sldId id="277" r:id="rId6"/>
    <p:sldId id="269" r:id="rId7"/>
    <p:sldId id="265" r:id="rId8"/>
    <p:sldId id="268" r:id="rId9"/>
    <p:sldId id="279" r:id="rId10"/>
    <p:sldId id="280" r:id="rId11"/>
    <p:sldId id="285" r:id="rId12"/>
    <p:sldId id="281" r:id="rId13"/>
    <p:sldId id="286" r:id="rId14"/>
    <p:sldId id="282" r:id="rId15"/>
    <p:sldId id="266" r:id="rId16"/>
    <p:sldId id="272" r:id="rId17"/>
    <p:sldId id="278" r:id="rId18"/>
    <p:sldId id="257" r:id="rId19"/>
    <p:sldId id="262" r:id="rId20"/>
    <p:sldId id="283" r:id="rId21"/>
    <p:sldId id="258" r:id="rId22"/>
    <p:sldId id="259" r:id="rId23"/>
    <p:sldId id="260" r:id="rId24"/>
    <p:sldId id="284" r:id="rId25"/>
    <p:sldId id="270" r:id="rId26"/>
    <p:sldId id="273" r:id="rId27"/>
    <p:sldId id="287" r:id="rId28"/>
    <p:sldId id="288" r:id="rId29"/>
    <p:sldId id="289" r:id="rId30"/>
    <p:sldId id="290" r:id="rId31"/>
    <p:sldId id="291" r:id="rId32"/>
    <p:sldId id="261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0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AAE53D-1E6D-4836-97DA-05BA18796CD3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C0784-F21E-4349-B601-285F5243A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36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1C0784-F21E-4349-B601-285F5243A6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69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1C0784-F21E-4349-B601-285F5243A6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81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1C0784-F21E-4349-B601-285F5243A6C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21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0864-7B4D-4BA5-A426-4DE40A71BF5A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6439-0799-4CD6-B462-7E66C6E72576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4DD7-F9F7-4889-89B9-1859D5CF3B6D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14F20-5224-44CA-8352-189F1013EFCA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543C-50DF-4C2E-9821-9F9B3B857AA4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1D4B-A093-4309-82C3-AB316D913CFC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70A-C3ED-4B91-9090-379AC7B9BB98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1CDD0-B064-4C24-8D35-B3DC45EDE6BB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FDF4-B62C-4CBD-A9E4-63CA1DAB5D40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9E2D-0373-4D0E-A5CC-834D8BEAC5AC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697D-5B72-4494-B8C3-F943F7081D15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FFA7F23-7248-4811-89AF-162410B555D1}" type="datetime1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thelawdictionary.org/conviction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58A0B6A-DEC0-46AC-8D12-B6E45FCD1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0"/>
            <a:ext cx="12189867" cy="6858001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C1A506D-EB69-4549-9782-F0EBB2A9AE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64A843-7454-82B9-E52B-B29E83C25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255" y="1485769"/>
            <a:ext cx="10471355" cy="1827633"/>
          </a:xfrm>
        </p:spPr>
        <p:txBody>
          <a:bodyPr anchor="b">
            <a:normAutofit/>
          </a:bodyPr>
          <a:lstStyle/>
          <a:p>
            <a:pPr algn="ctr"/>
            <a:r>
              <a:rPr lang="en-US" sz="5000" dirty="0"/>
              <a:t>Recusals and Disqualifications: </a:t>
            </a:r>
            <a:br>
              <a:rPr lang="en-US" sz="6600" dirty="0"/>
            </a:br>
            <a:r>
              <a:rPr lang="en-US" sz="4000" dirty="0"/>
              <a:t>Procedures and Practice for Court Staff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CE9EEF-45FA-B509-03C3-E981110153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6132" y="4317725"/>
            <a:ext cx="5357600" cy="962891"/>
          </a:xfrm>
        </p:spPr>
        <p:txBody>
          <a:bodyPr anchor="t">
            <a:normAutofit/>
          </a:bodyPr>
          <a:lstStyle/>
          <a:p>
            <a:pPr algn="ctr"/>
            <a:r>
              <a:rPr lang="en-US" sz="3000" dirty="0"/>
              <a:t>Judge Ron Rangel</a:t>
            </a:r>
          </a:p>
        </p:txBody>
      </p:sp>
    </p:spTree>
    <p:extLst>
      <p:ext uri="{BB962C8B-B14F-4D97-AF65-F5344CB8AC3E}">
        <p14:creationId xmlns:p14="http://schemas.microsoft.com/office/powerpoint/2010/main" val="136741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6F985-DF40-F449-58E6-5F8B17E4E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102876"/>
          </a:xfrm>
        </p:spPr>
        <p:txBody>
          <a:bodyPr/>
          <a:lstStyle/>
          <a:p>
            <a:r>
              <a:rPr lang="en-US" dirty="0"/>
              <a:t>Is the Judge Disqualified?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785BA-D6B9-28CA-B361-602026BC3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322" y="2491328"/>
            <a:ext cx="9080817" cy="3558615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2.	Judge was counsel / lawyer in the same case:</a:t>
            </a:r>
          </a:p>
          <a:p>
            <a:endParaRPr lang="en-US" sz="2600" dirty="0"/>
          </a:p>
          <a:p>
            <a:pPr lvl="1"/>
            <a:r>
              <a:rPr lang="en-US" sz="2600" dirty="0"/>
              <a:t>A.  Was working in a civil law firm as a lawyer while case 		was there.</a:t>
            </a:r>
          </a:p>
          <a:p>
            <a:pPr lvl="1"/>
            <a:endParaRPr lang="en-US" sz="2600" dirty="0"/>
          </a:p>
          <a:p>
            <a:pPr lvl="1"/>
            <a:r>
              <a:rPr lang="en-US" sz="2600" dirty="0"/>
              <a:t>B.  Worked as a lawyer in Baker Botts law firm with 100’s of 		other lawyers and knew nothing about the case.</a:t>
            </a:r>
          </a:p>
          <a:p>
            <a:pPr lvl="1"/>
            <a:endParaRPr lang="en-US" sz="2600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1F6B23-3C51-79EF-9D3F-B38BC61FD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04E2C-8826-105D-D1F8-8675249E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646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03F59-7101-0298-2160-9CAE9AEF4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the Judge Disqualified?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BF659-81AE-8FAC-F9DD-BAC12AD34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0994" y="2052116"/>
            <a:ext cx="9478002" cy="3997828"/>
          </a:xfrm>
        </p:spPr>
        <p:txBody>
          <a:bodyPr>
            <a:normAutofit/>
          </a:bodyPr>
          <a:lstStyle/>
          <a:p>
            <a:r>
              <a:rPr lang="en-US" sz="2400" dirty="0"/>
              <a:t>2.	Judge was counsel / lawyer in the same case (cont.)</a:t>
            </a:r>
          </a:p>
          <a:p>
            <a:pPr lvl="1"/>
            <a:r>
              <a:rPr lang="en-US" sz="2400" dirty="0"/>
              <a:t>C.  Represented a client on a criminal case and obtained 			probation. Years later and now on the bench, there is 			an MTR, or a Writ of Habeas Corpus filed in the case.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D.  Was the lawyer in a different case used for enhancement 			or impeachment for this case (new case).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96CF05-9CE8-B013-3304-5AAFA8643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B9CB8F-C070-3A76-419D-C683CE20A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564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3F376-4FCD-AC32-BB38-BB60C72B8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the Judge Disqualified?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CCD00-A2E3-B686-F494-6D990B03F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735" y="2104103"/>
            <a:ext cx="9314388" cy="4496447"/>
          </a:xfrm>
        </p:spPr>
        <p:txBody>
          <a:bodyPr>
            <a:normAutofit/>
          </a:bodyPr>
          <a:lstStyle/>
          <a:p>
            <a:r>
              <a:rPr lang="en-US" sz="2400" dirty="0"/>
              <a:t>2.	Judge was counsel / lawyer in the same case (cont.)</a:t>
            </a:r>
          </a:p>
          <a:p>
            <a:endParaRPr lang="en-US" sz="2400" dirty="0"/>
          </a:p>
          <a:p>
            <a:pPr lvl="1"/>
            <a:r>
              <a:rPr lang="en-US" sz="2400" dirty="0"/>
              <a:t>E.  Was the lawyer in a divorce or paternity case and now 		Motion to Modify or Motion to enforce filed.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F.  Was an Assistant District Attorney, but not an “active 		participant” in preparing or investigating THIS CASE.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9D5E88-818D-0316-8CF9-DDFBD7ADB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4A72EC-86D9-A9F0-1AA6-F0861207E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858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BD617-32A3-B3CB-546B-8F268AFF3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the Judge Disqualified?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71DCE-22FF-1D74-1C03-C9264095E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9888" y="1713816"/>
            <a:ext cx="8949337" cy="4401834"/>
          </a:xfrm>
        </p:spPr>
        <p:txBody>
          <a:bodyPr>
            <a:normAutofit/>
          </a:bodyPr>
          <a:lstStyle/>
          <a:p>
            <a:r>
              <a:rPr lang="en-US" sz="2400" dirty="0"/>
              <a:t>2.	Judge was counsel / lawyer in the same case (cont.)</a:t>
            </a:r>
          </a:p>
          <a:p>
            <a:endParaRPr lang="en-US" sz="2400" dirty="0"/>
          </a:p>
          <a:p>
            <a:pPr lvl="1"/>
            <a:r>
              <a:rPr lang="en-US" sz="2200" dirty="0"/>
              <a:t>G. Prosecuted or represented defendant in ANOTHER 			(different) case.</a:t>
            </a:r>
          </a:p>
          <a:p>
            <a:endParaRPr lang="en-US" sz="2400" dirty="0"/>
          </a:p>
          <a:p>
            <a:pPr lvl="1"/>
            <a:r>
              <a:rPr lang="en-US" sz="2200" dirty="0"/>
              <a:t>H.  Elected D.A. now prosecuting defendant who was a prior 		client of the law firm but DID NOT actively participate in 		client’s representation.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25541-6B06-20C9-1623-2B2145315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F8642F-CEE2-513E-8642-AE51B4FF8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491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570E7-E389-DC11-7F65-A7229F64F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Disqualifications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6AC61-BA7F-93EF-5FEE-FB3C8C987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978" y="1598831"/>
            <a:ext cx="9004161" cy="5344038"/>
          </a:xfrm>
        </p:spPr>
        <p:txBody>
          <a:bodyPr>
            <a:normAutofit/>
          </a:bodyPr>
          <a:lstStyle/>
          <a:p>
            <a:r>
              <a:rPr lang="en-US" dirty="0"/>
              <a:t>3.	Judge shares family relation to litigant or defendant: </a:t>
            </a:r>
          </a:p>
          <a:p>
            <a:pPr lvl="2"/>
            <a:r>
              <a:rPr lang="en-US" dirty="0"/>
              <a:t>Affinity (marriage)</a:t>
            </a:r>
          </a:p>
          <a:p>
            <a:pPr lvl="2"/>
            <a:r>
              <a:rPr lang="en-US" dirty="0"/>
              <a:t>consanguinity (blood)</a:t>
            </a:r>
          </a:p>
          <a:p>
            <a:pPr lvl="2"/>
            <a:r>
              <a:rPr lang="en-US" dirty="0"/>
              <a:t>within 3rd degree means to a party, NOT a lawyer or a witness</a:t>
            </a:r>
          </a:p>
          <a:p>
            <a:pPr marL="0" indent="0">
              <a:buNone/>
            </a:pPr>
            <a:r>
              <a:rPr lang="en-US" dirty="0"/>
              <a:t>NOT DISQUALIFIED per se = when spouse, parent, child is a lawyer.</a:t>
            </a:r>
          </a:p>
          <a:p>
            <a:pPr marL="0" indent="0">
              <a:buNone/>
            </a:pPr>
            <a:r>
              <a:rPr lang="en-US" dirty="0"/>
              <a:t>HOWEVER, recusal is possible. </a:t>
            </a:r>
          </a:p>
          <a:p>
            <a:pPr lvl="1"/>
            <a:r>
              <a:rPr lang="en-US" dirty="0"/>
              <a:t>1st degree =  parents / children</a:t>
            </a:r>
          </a:p>
          <a:p>
            <a:pPr lvl="1"/>
            <a:r>
              <a:rPr lang="en-US" dirty="0"/>
              <a:t>2nd degree = siblings, grandparents, grandchildren</a:t>
            </a:r>
          </a:p>
          <a:p>
            <a:pPr lvl="1"/>
            <a:r>
              <a:rPr lang="en-US" dirty="0"/>
              <a:t>3rd degree = uncles, aunts, nieces, nephews, 1st cousins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A2CD8A-C718-2DC4-BA92-E1428C1E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1EB91-99BB-5C96-ADA9-A66AF4613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275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BC3B5-40DF-5533-F195-600B666CF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0565" y="713002"/>
            <a:ext cx="7958331" cy="1077229"/>
          </a:xfrm>
        </p:spPr>
        <p:txBody>
          <a:bodyPr/>
          <a:lstStyle/>
          <a:p>
            <a:r>
              <a:rPr lang="en-US" dirty="0"/>
              <a:t>When Would a Disqualification Happen?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738D6-AB82-5072-E3BF-D875BA8B9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4416" y="1646185"/>
            <a:ext cx="9643167" cy="4498813"/>
          </a:xfrm>
        </p:spPr>
        <p:txBody>
          <a:bodyPr>
            <a:normAutofit/>
          </a:bodyPr>
          <a:lstStyle/>
          <a:p>
            <a:r>
              <a:rPr lang="en-US" sz="2400" dirty="0"/>
              <a:t>A motion to disqualify should be filed as soon as practicable after the movant becomes aware of the ground.</a:t>
            </a:r>
          </a:p>
          <a:p>
            <a:r>
              <a:rPr lang="en-US" sz="2400" dirty="0"/>
              <a:t>Although a motion can be filed, no written motion is required.</a:t>
            </a:r>
          </a:p>
          <a:p>
            <a:r>
              <a:rPr lang="en-US" sz="2400" dirty="0"/>
              <a:t>The motion can be raised orally at any time.</a:t>
            </a:r>
          </a:p>
          <a:p>
            <a:r>
              <a:rPr lang="en-US" sz="2400" dirty="0"/>
              <a:t>Disqualification is jurisdictional, it can be raised at any stage of the proceeding.</a:t>
            </a:r>
          </a:p>
          <a:p>
            <a:r>
              <a:rPr lang="en-US" sz="2400" dirty="0"/>
              <a:t>Any orders or judgments rendered by a judge who is constitutionally disqualified are void and of no effect.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A73DF6-1070-78BB-EB91-30561BCB3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44C257-C8C0-B32A-21B6-A3415F47C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928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4AC72-D371-733B-6464-A124230DA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for Disqualification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A0722-69A7-CA19-EE16-BD6375185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1855" y="1538601"/>
            <a:ext cx="10003316" cy="5319399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2800" dirty="0"/>
              <a:t>Response:</a:t>
            </a:r>
          </a:p>
          <a:p>
            <a:pPr lvl="1"/>
            <a:r>
              <a:rPr lang="en-US" sz="2800" dirty="0"/>
              <a:t>A Responding Party: may file a response but it’s not required. Any response must be filed before the motion is heard.</a:t>
            </a:r>
          </a:p>
          <a:p>
            <a:pPr lvl="1"/>
            <a:r>
              <a:rPr lang="en-US" sz="2800" dirty="0"/>
              <a:t>Respondent Judge: Should not file a response to the motion.</a:t>
            </a:r>
          </a:p>
          <a:p>
            <a:endParaRPr lang="en-US" sz="2800" dirty="0"/>
          </a:p>
          <a:p>
            <a:r>
              <a:rPr lang="en-US" sz="2200" dirty="0"/>
              <a:t>Tex. R. Civ. P. 18a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08BE17-8071-128D-470D-E72F93A8D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974377-730A-6EA6-1E91-C16B7DDDC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429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EDE21-BB14-DDDF-1CDD-0FCFCC960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298" y="818237"/>
            <a:ext cx="7958331" cy="1077229"/>
          </a:xfrm>
        </p:spPr>
        <p:txBody>
          <a:bodyPr/>
          <a:lstStyle/>
          <a:p>
            <a:r>
              <a:rPr lang="en-US" dirty="0"/>
              <a:t>Respondent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315BE-9411-3CC7-DA3A-1BA4EB6F0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7690" y="1356851"/>
            <a:ext cx="9576619" cy="5112774"/>
          </a:xfrm>
        </p:spPr>
        <p:txBody>
          <a:bodyPr/>
          <a:lstStyle/>
          <a:p>
            <a:r>
              <a:rPr lang="en-US" dirty="0"/>
              <a:t>Within three business days after the motion is filed, must either:</a:t>
            </a:r>
          </a:p>
          <a:p>
            <a:pPr lvl="1"/>
            <a:r>
              <a:rPr lang="en-US" dirty="0"/>
              <a:t>(A) sign and file with the clerk an order of recusal or disqualification; or</a:t>
            </a:r>
          </a:p>
          <a:p>
            <a:pPr lvl="1"/>
            <a:r>
              <a:rPr lang="en-US" dirty="0"/>
              <a:t>(B) sign and file with the clerk an order referring the motion to the regional presiding judge.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0E66BB-5DB5-57A0-5DB8-186BC52E1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1D73B9-B555-6EF1-1367-50F72982D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49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A91BE-0451-BED4-AFC2-089F6919E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Recusal?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26514-103A-82D3-B8F6-87434E8CA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492" y="1731475"/>
            <a:ext cx="10115015" cy="4603620"/>
          </a:xfrm>
        </p:spPr>
        <p:txBody>
          <a:bodyPr>
            <a:normAutofit/>
          </a:bodyPr>
          <a:lstStyle/>
          <a:p>
            <a:r>
              <a:rPr lang="en-US" sz="2400" dirty="0"/>
              <a:t>Recusal: the self-removal of a judge or prosecutor because of a potential conflict of interest or lack of impartiality.</a:t>
            </a:r>
          </a:p>
          <a:p>
            <a:r>
              <a:rPr lang="en-US" sz="2400" dirty="0"/>
              <a:t>This action can be taken by a judge, juror, or other judicial official who believes their involvement in the case could be biased (or perceived to be by the public). </a:t>
            </a:r>
          </a:p>
          <a:p>
            <a:pPr lvl="2"/>
            <a:r>
              <a:rPr lang="en-US" sz="2400" b="0" i="0" u="none" strike="noStrike" dirty="0">
                <a:effectLst/>
                <a:latin typeface="Lato" panose="020F0502020204030204" pitchFamily="34" charset="0"/>
              </a:rPr>
              <a:t>Bias: Inclination; bent; prepossession: a preconceived opinion; a predisposition to decide a cause or an issue in a certain way, which does not leave the mind perfectly open to </a:t>
            </a:r>
            <a:r>
              <a:rPr lang="en-US" sz="2400" b="0" i="0" u="sng" dirty="0">
                <a:effectLst/>
                <a:latin typeface="Lato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conviction</a:t>
            </a:r>
            <a:r>
              <a:rPr lang="en-US" sz="2400" b="0" i="0" u="none" strike="noStrike" dirty="0">
                <a:effectLst/>
                <a:latin typeface="Lato" panose="020F0502020204030204" pitchFamily="34" charset="0"/>
              </a:rPr>
              <a:t>.</a:t>
            </a:r>
          </a:p>
          <a:p>
            <a:pPr lvl="4"/>
            <a:r>
              <a:rPr lang="en-US" sz="2400" i="1" dirty="0">
                <a:latin typeface="Arial" panose="020B0604020202020204" pitchFamily="34" charset="0"/>
              </a:rPr>
              <a:t>Bias</a:t>
            </a:r>
            <a:r>
              <a:rPr lang="en-US" sz="2400" b="0" i="1" u="none" strike="noStrike" dirty="0">
                <a:effectLst/>
                <a:latin typeface="Arial" panose="020B0604020202020204" pitchFamily="34" charset="0"/>
              </a:rPr>
              <a:t>, </a:t>
            </a:r>
            <a:r>
              <a:rPr lang="en-US" sz="2400" b="0" i="0" u="sng" dirty="0">
                <a:effectLst/>
                <a:latin typeface="Arial" panose="020B0604020202020204" pitchFamily="34" charset="0"/>
              </a:rPr>
              <a:t>Black's Law Dictionary</a:t>
            </a:r>
            <a:r>
              <a:rPr lang="en-US" sz="2400" b="0" i="0" u="none" strike="noStrike" dirty="0">
                <a:effectLst/>
                <a:latin typeface="Arial" panose="020B0604020202020204" pitchFamily="34" charset="0"/>
              </a:rPr>
              <a:t> (2nd ed. 1910).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31626C-5CAF-730A-5FC5-ADCC156FF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584B3F-231B-A7ED-7053-26DAF4892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245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1AF-499B-603C-C337-C027D808E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Grounds for Recusals</a:t>
            </a:r>
            <a:br>
              <a:rPr lang="en-US" dirty="0"/>
            </a:br>
            <a:r>
              <a:rPr lang="en-US" sz="2000" dirty="0"/>
              <a:t>When a judge might recuse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F913C-1028-FC06-A8A8-0F0F1BCE7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406" y="2037029"/>
            <a:ext cx="9488753" cy="4237836"/>
          </a:xfrm>
        </p:spPr>
        <p:txBody>
          <a:bodyPr>
            <a:noAutofit/>
          </a:bodyPr>
          <a:lstStyle/>
          <a:p>
            <a:r>
              <a:rPr lang="en-US" sz="2400" dirty="0"/>
              <a:t>A judge must recuse in any proceeding in which:</a:t>
            </a:r>
          </a:p>
          <a:p>
            <a:pPr lvl="1"/>
            <a:r>
              <a:rPr lang="en-US" sz="2400" dirty="0"/>
              <a:t>1) the judge’s impartiality might reasonably be questioned;</a:t>
            </a:r>
          </a:p>
          <a:p>
            <a:pPr lvl="1"/>
            <a:r>
              <a:rPr lang="en-US" sz="2400" dirty="0"/>
              <a:t>2) the judge has a personal bias or prejudice concerning the subject matter or a party; </a:t>
            </a:r>
          </a:p>
          <a:p>
            <a:pPr lvl="1"/>
            <a:r>
              <a:rPr lang="en-US" sz="2400" dirty="0"/>
              <a:t>3) the judge has personal knowledge of disputed evidentiary facts concerning the proceeding; </a:t>
            </a:r>
          </a:p>
          <a:p>
            <a:r>
              <a:rPr lang="en-US" sz="2400" dirty="0"/>
              <a:t>Tex. R. Civ. P. 18(b)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5EBE30-9605-9CA5-2B5E-59E3080C3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8595B5-038E-8811-5DF7-875FEFC3E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407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0DC7B-8C33-30EB-E5BB-EAB3CA6D6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7EDEB-024D-1C77-A0BD-09E113864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797" y="1688254"/>
            <a:ext cx="9456342" cy="4361690"/>
          </a:xfrm>
        </p:spPr>
        <p:txBody>
          <a:bodyPr>
            <a:normAutofit/>
          </a:bodyPr>
          <a:lstStyle/>
          <a:p>
            <a:r>
              <a:rPr lang="en-US" sz="2800" dirty="0"/>
              <a:t>Courts must understand the law governing:</a:t>
            </a:r>
          </a:p>
          <a:p>
            <a:pPr lvl="1"/>
            <a:r>
              <a:rPr lang="en-US" sz="2800" dirty="0"/>
              <a:t>1) Recusals </a:t>
            </a:r>
          </a:p>
          <a:p>
            <a:pPr lvl="1"/>
            <a:r>
              <a:rPr lang="en-US" sz="2800" dirty="0"/>
              <a:t>2) Disqualifications</a:t>
            </a:r>
          </a:p>
          <a:p>
            <a:pPr lvl="1"/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982BD4-9389-7F5D-4EB8-3A2A3F38B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2F19EB-8C1A-B804-A350-79F6708CA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18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CC7E3-F3FF-A963-F30D-0D79524E6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8C1E1-8EC0-B236-3431-E872FD506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177" y="1505749"/>
            <a:ext cx="8713962" cy="4544195"/>
          </a:xfrm>
        </p:spPr>
        <p:txBody>
          <a:bodyPr>
            <a:normAutofit/>
          </a:bodyPr>
          <a:lstStyle/>
          <a:p>
            <a:r>
              <a:rPr lang="en-US" sz="2400" dirty="0"/>
              <a:t>May apply even if disqualification does not:</a:t>
            </a:r>
          </a:p>
          <a:p>
            <a:pPr lvl="1"/>
            <a:r>
              <a:rPr lang="en-US" sz="2400" dirty="0"/>
              <a:t>Second cousins (not within 3</a:t>
            </a:r>
            <a:r>
              <a:rPr lang="en-US" sz="2400" baseline="30000" dirty="0"/>
              <a:t>rd</a:t>
            </a:r>
            <a:r>
              <a:rPr lang="en-US" sz="2400" dirty="0"/>
              <a:t> degree).</a:t>
            </a:r>
          </a:p>
          <a:p>
            <a:pPr lvl="1"/>
            <a:r>
              <a:rPr lang="en-US" sz="2400" dirty="0"/>
              <a:t>Prior representation in different case (not the same case).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r>
              <a:rPr lang="en-US" sz="2400" dirty="0"/>
              <a:t>TRCP 18b – “impartiality might reasonably be questioned.”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A6D7E4-0C29-ADF3-8588-CAD1FD84E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0AC2A5-FDD0-B3F4-2F04-DD3FB57B2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65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E2F12-2F5A-799D-22F3-61FF4242E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Would A Recuse Happen?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79C66-D17B-A137-AD7F-BA3C25D34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6613" y="1563894"/>
            <a:ext cx="9842879" cy="5001360"/>
          </a:xfrm>
        </p:spPr>
        <p:txBody>
          <a:bodyPr>
            <a:normAutofit/>
          </a:bodyPr>
          <a:lstStyle/>
          <a:p>
            <a:r>
              <a:rPr lang="en-US" dirty="0"/>
              <a:t>The Due Process clauses of the United States Constitution require judges to recuse themselves from cases in two situations:</a:t>
            </a:r>
          </a:p>
          <a:p>
            <a:pPr lvl="1"/>
            <a:r>
              <a:rPr lang="en-US" dirty="0"/>
              <a:t>1. Where the judge has a financial interest in the case’s outcome.</a:t>
            </a:r>
          </a:p>
          <a:p>
            <a:pPr lvl="1"/>
            <a:r>
              <a:rPr lang="en-US" dirty="0"/>
              <a:t>2. Where there is otherwise a strong possibility that the judge’s decision will be biased.</a:t>
            </a:r>
          </a:p>
          <a:p>
            <a:r>
              <a:rPr lang="en-US" dirty="0"/>
              <a:t>Basically, a judge may be recused if they have some actual interest — personal, familial, or financial — in the outcome of a case, or where they have shown himself/herself to be so prejudiced against one of the parties or the case’s subject matter that they cannot be unbiased.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4C6B5-70F6-21C8-8415-805067242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B88CB6-E275-79C3-5DE4-FB739596E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2242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E81B4-53CB-EBC9-5C07-C1F611C94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7740" y="635853"/>
            <a:ext cx="7958331" cy="1077229"/>
          </a:xfrm>
        </p:spPr>
        <p:txBody>
          <a:bodyPr/>
          <a:lstStyle/>
          <a:p>
            <a:r>
              <a:rPr lang="en-US" dirty="0"/>
              <a:t>Process for recusal?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2D3B0-FE58-B21A-A904-C750E4136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70" y="1001784"/>
            <a:ext cx="9560469" cy="5220363"/>
          </a:xfrm>
        </p:spPr>
        <p:txBody>
          <a:bodyPr>
            <a:normAutofit/>
          </a:bodyPr>
          <a:lstStyle/>
          <a:p>
            <a:r>
              <a:rPr lang="en-US" sz="2800" dirty="0"/>
              <a:t>A party in a case in any trial court (other than a statutory probate court or justice court) may seek to recuse or disqualify a judge who is sitting in the case by filing a motion with the clerk of the court in which the case is pending.</a:t>
            </a:r>
          </a:p>
          <a:p>
            <a:pPr lvl="1"/>
            <a:r>
              <a:rPr lang="en-US" sz="2800" dirty="0"/>
              <a:t>Tex. R. Civ. P. 18a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87C25B-AD8E-D2E3-46FB-24F42E50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652056-3202-E8CD-29CC-19D4CEC05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0599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E8004-3D41-9E1E-B1E2-E122D03EE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for Recusal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E3A28-60B9-A41C-7294-C7D32F1A3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502" y="1469142"/>
            <a:ext cx="10026995" cy="51969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     1.	When a motion is filed, the judge has ONLY two options:</a:t>
            </a:r>
          </a:p>
          <a:p>
            <a:pPr marL="450850" lvl="1" indent="0">
              <a:buNone/>
            </a:pPr>
            <a:r>
              <a:rPr lang="en-US" sz="2400" dirty="0"/>
              <a:t>	A.	excuse themselves (grant); or</a:t>
            </a:r>
          </a:p>
          <a:p>
            <a:pPr marL="450850" lvl="1" indent="0">
              <a:buNone/>
            </a:pPr>
            <a:r>
              <a:rPr lang="en-US" sz="2400" dirty="0"/>
              <a:t>	B.	refer the matter to the Presiding Judge.</a:t>
            </a:r>
          </a:p>
          <a:p>
            <a:pPr marL="450850" lvl="1" indent="0">
              <a:buNone/>
            </a:pPr>
            <a:r>
              <a:rPr lang="en-US" sz="2400" dirty="0"/>
              <a:t>2.	Once the motion is filed, the judge may take “no further action.”  </a:t>
            </a:r>
            <a:r>
              <a:rPr lang="en-US" dirty="0"/>
              <a:t>	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88138D-7B73-AED4-6D0A-3E8925C64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D97A96-2715-F32D-4DB2-834EB6027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4102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3F899-9BF3-3E74-DB39-5EA41747C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720A3-4670-B9A9-D1B7-A69D66B5E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969154"/>
            <a:ext cx="7796540" cy="5080790"/>
          </a:xfrm>
        </p:spPr>
        <p:txBody>
          <a:bodyPr>
            <a:normAutofit/>
          </a:bodyPr>
          <a:lstStyle/>
          <a:p>
            <a:r>
              <a:rPr lang="en-US" sz="2800" dirty="0"/>
              <a:t>Motion MUST be in writing.</a:t>
            </a:r>
          </a:p>
          <a:p>
            <a:r>
              <a:rPr lang="en-US" sz="2800" dirty="0"/>
              <a:t>An oral motion is NOT a valid motion.</a:t>
            </a:r>
          </a:p>
          <a:p>
            <a:r>
              <a:rPr lang="en-US" sz="2800" dirty="0"/>
              <a:t>Any rulings after motion is filed are VOID.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517A2C-12CC-511B-D010-8505AB9FB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A218CD-3546-F531-63D9-048315E8D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1468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1E238-56B3-9EAD-F00E-DFF5695B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 to Comply</a:t>
            </a:r>
            <a:br>
              <a:rPr lang="en-US" dirty="0"/>
            </a:br>
            <a:r>
              <a:rPr lang="en-US" sz="26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26478-5863-D079-B4E5-1EC43CD30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277" y="1527651"/>
            <a:ext cx="8092915" cy="5082470"/>
          </a:xfrm>
        </p:spPr>
        <p:txBody>
          <a:bodyPr>
            <a:noAutofit/>
          </a:bodyPr>
          <a:lstStyle/>
          <a:p>
            <a:r>
              <a:rPr lang="en-US" sz="2400" b="0" i="0" u="none" strike="noStrike" dirty="0">
                <a:effectLst/>
                <a:latin typeface="freight-text-pro"/>
              </a:rPr>
              <a:t>Judge has three business days to act.</a:t>
            </a:r>
          </a:p>
          <a:p>
            <a:r>
              <a:rPr lang="en-US" sz="2400" b="0" i="0" u="none" strike="noStrike" dirty="0">
                <a:effectLst/>
                <a:latin typeface="freight-text-pro"/>
              </a:rPr>
              <a:t>If the respondent judge fails to comply with a duty imposed by this rule, the movant may notify the Regional Presiding </a:t>
            </a:r>
            <a:r>
              <a:rPr lang="en-US" sz="2400" dirty="0">
                <a:latin typeface="freight-text-pro"/>
              </a:rPr>
              <a:t>J</a:t>
            </a:r>
            <a:r>
              <a:rPr lang="en-US" sz="2400" b="0" i="0" u="none" strike="noStrike" dirty="0">
                <a:effectLst/>
                <a:latin typeface="freight-text-pro"/>
              </a:rPr>
              <a:t>udge.</a:t>
            </a:r>
          </a:p>
          <a:p>
            <a:pPr lvl="1"/>
            <a:r>
              <a:rPr lang="en-US" sz="2000" dirty="0">
                <a:latin typeface="freight-text-pro"/>
              </a:rPr>
              <a:t>Fed. R. Civ. P. 18a(f)(3)</a:t>
            </a:r>
          </a:p>
          <a:p>
            <a:r>
              <a:rPr lang="en-US" sz="2400" dirty="0">
                <a:latin typeface="freight-text-pro"/>
              </a:rPr>
              <a:t>Mandamus are available to compel the judge’s mandatory disqualification without showing that the relator lacks an adequate remedy by appeal.  </a:t>
            </a:r>
          </a:p>
          <a:p>
            <a:pPr lvl="1"/>
            <a:r>
              <a:rPr lang="en-US" dirty="0">
                <a:latin typeface="freight-text-pro"/>
              </a:rPr>
              <a:t>See Union Pacific 969 S.W.2d at 428; Palais Royal, Inc. v. </a:t>
            </a:r>
            <a:r>
              <a:rPr lang="en-US" dirty="0" err="1">
                <a:latin typeface="freight-text-pro"/>
              </a:rPr>
              <a:t>Partida</a:t>
            </a:r>
            <a:r>
              <a:rPr lang="en-US" dirty="0">
                <a:latin typeface="freight-text-pro"/>
              </a:rPr>
              <a:t>, 916 S.W.2d 650, 653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2FDE59-F64B-2807-D82E-DC39EA1C6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BEE46B-A9EA-AF62-480B-674CE7D82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5801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69E9F-7FF2-5C7F-4C85-8C89DD8C9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Duty of Regional Presiding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E95BB-2DB3-2FB7-9176-5E65A51D8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652" y="2277786"/>
            <a:ext cx="8219664" cy="4415621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freight-text-pro"/>
              </a:rPr>
              <a:t>The Regional Presiding Judge must rule on a referred motion or assign a judge to rule.</a:t>
            </a:r>
          </a:p>
          <a:p>
            <a:pPr lvl="1"/>
            <a:r>
              <a:rPr lang="en-US" sz="2400" dirty="0">
                <a:latin typeface="freight-text-pro"/>
              </a:rPr>
              <a:t>Applies whether by referral from respondent judge, or by  referral from a party after failure to comply.</a:t>
            </a:r>
          </a:p>
          <a:p>
            <a:pPr lvl="1"/>
            <a:r>
              <a:rPr lang="en-US" sz="2400" dirty="0">
                <a:latin typeface="freight-text-pro"/>
              </a:rPr>
              <a:t>If a motion is granted, the regional presiding judge must transfer the case to another court or assign another judge to the case.</a:t>
            </a:r>
          </a:p>
          <a:p>
            <a:pPr lvl="1"/>
            <a:endParaRPr lang="en-US" sz="24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BBF27E-3214-96EA-1E32-DD23205FE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7185F7-00E3-0957-ABB4-FCDE1C9B9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9237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4606-FD31-ECB6-B3F6-61447484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Duty of Regional Presiding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FA047-F123-7413-94CD-EBA67951B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0472" y="2052116"/>
            <a:ext cx="8779667" cy="3997828"/>
          </a:xfrm>
        </p:spPr>
        <p:txBody>
          <a:bodyPr>
            <a:normAutofit/>
          </a:bodyPr>
          <a:lstStyle/>
          <a:p>
            <a:r>
              <a:rPr lang="en-US" sz="2400" dirty="0"/>
              <a:t>Refer and alert Regional Presiding Judge immediately with last minute motions.</a:t>
            </a:r>
          </a:p>
          <a:p>
            <a:r>
              <a:rPr lang="en-US" sz="2400" dirty="0"/>
              <a:t>Respondent judge is NOT subject to subpoena or discovery request, unless the PJ orders it.</a:t>
            </a:r>
          </a:p>
          <a:p>
            <a:r>
              <a:rPr lang="en-US" sz="2400" dirty="0"/>
              <a:t>Hearing on motion can be done telephonically.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ABA41-7D1B-38CC-48E1-E1B4E2482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ED9087-93F6-E087-7BDC-AE51991E5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9552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685EC-6043-6F20-3724-97AC2D09D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Duty of Regional Presiding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366CD-3C80-76E0-C611-AD0877273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3325" y="2052116"/>
            <a:ext cx="8746814" cy="3997828"/>
          </a:xfrm>
        </p:spPr>
        <p:txBody>
          <a:bodyPr>
            <a:normAutofit/>
          </a:bodyPr>
          <a:lstStyle/>
          <a:p>
            <a:r>
              <a:rPr lang="en-US" sz="2800" dirty="0"/>
              <a:t>PJ or assigned judge can deny without a hearing:</a:t>
            </a:r>
          </a:p>
          <a:p>
            <a:pPr lvl="1"/>
            <a:r>
              <a:rPr lang="en-US" sz="2800" dirty="0"/>
              <a:t>Untimely motion.</a:t>
            </a:r>
          </a:p>
          <a:p>
            <a:pPr lvl="1"/>
            <a:r>
              <a:rPr lang="en-US" sz="2800" dirty="0"/>
              <a:t>General unfairness alleged only, no details.</a:t>
            </a:r>
          </a:p>
          <a:p>
            <a:pPr lvl="1"/>
            <a:r>
              <a:rPr lang="en-US" sz="2800" dirty="0"/>
              <a:t>Motion based only on rulings.</a:t>
            </a:r>
          </a:p>
          <a:p>
            <a:pPr lvl="1"/>
            <a:r>
              <a:rPr lang="en-US" sz="2800" dirty="0"/>
              <a:t>Judge rejected plea bargain.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948DEF-494E-A13D-F267-A29FFDC78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358492-62BC-C51D-9302-2A6D43FCC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5155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70E8F-A23C-16DB-E1BC-52643260D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Voluntary Recusals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44C90-010C-453E-9568-6B6AADEE3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Sometimes the wise course of action.</a:t>
            </a:r>
          </a:p>
          <a:p>
            <a:endParaRPr lang="en-US" sz="2800" dirty="0"/>
          </a:p>
          <a:p>
            <a:r>
              <a:rPr lang="en-US" sz="2800" dirty="0"/>
              <a:t>Always other judges available.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CC12B-B0AB-1191-AA35-740953675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3DB575-3C21-92B6-28A6-00C69ABA7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490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A738F-C5E6-278C-5154-7FDA7A1EC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365697"/>
          </a:xfrm>
        </p:spPr>
        <p:txBody>
          <a:bodyPr>
            <a:normAutofit/>
          </a:bodyPr>
          <a:lstStyle/>
          <a:p>
            <a:r>
              <a:rPr lang="en-US" dirty="0"/>
              <a:t>The Law Governing Disqualifications and Recusals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54A55-84DF-D211-3F32-394BCE60A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7787" y="2173752"/>
            <a:ext cx="8292352" cy="3876191"/>
          </a:xfrm>
        </p:spPr>
        <p:txBody>
          <a:bodyPr>
            <a:noAutofit/>
          </a:bodyPr>
          <a:lstStyle/>
          <a:p>
            <a:r>
              <a:rPr lang="en-US" sz="2400" dirty="0"/>
              <a:t>TRCP 18a - Trial court procedures</a:t>
            </a:r>
          </a:p>
          <a:p>
            <a:r>
              <a:rPr lang="en-US" sz="2400" dirty="0"/>
              <a:t>TRCP 18b - Grounds for Disqualifications and Recusals</a:t>
            </a:r>
          </a:p>
          <a:p>
            <a:r>
              <a:rPr lang="en-US" sz="2400" dirty="0"/>
              <a:t>TRAP - Appellate procedures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D2F723-EEE3-9D01-3417-13FE5B57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F443C1-77AB-DD50-E72F-CC9B9E322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7449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D4E79-B719-249C-CD00-2CDA06A6A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Do’s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AE950-81AB-0135-D62E-DB31A461B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1883" y="2052116"/>
            <a:ext cx="8648256" cy="3997828"/>
          </a:xfrm>
        </p:spPr>
        <p:txBody>
          <a:bodyPr/>
          <a:lstStyle/>
          <a:p>
            <a:r>
              <a:rPr lang="en-US" sz="2400" dirty="0"/>
              <a:t>1.	Either recuse or refer.</a:t>
            </a:r>
          </a:p>
          <a:p>
            <a:endParaRPr lang="en-US" sz="2400" dirty="0"/>
          </a:p>
          <a:p>
            <a:r>
              <a:rPr lang="en-US" sz="2400" dirty="0"/>
              <a:t>2.	Handwrite decision to recuse or refer at the bottom of 	motion.</a:t>
            </a:r>
          </a:p>
          <a:p>
            <a:endParaRPr lang="en-US" sz="2400" dirty="0"/>
          </a:p>
          <a:p>
            <a:r>
              <a:rPr lang="en-US" sz="2400" dirty="0"/>
              <a:t>3.	If urgent, immediately alert the PJ’s office.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832889-39C7-EA11-8094-F75B6ECD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1CE051-BB98-63EF-BECC-A0ABD8EC8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8235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2CE50-482A-0492-47D6-B2199D8AA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List of Don’t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C7856-1167-8170-CA37-FF7B7FF0A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7389" y="1653585"/>
            <a:ext cx="8872750" cy="4873149"/>
          </a:xfrm>
        </p:spPr>
        <p:txBody>
          <a:bodyPr>
            <a:noAutofit/>
          </a:bodyPr>
          <a:lstStyle/>
          <a:p>
            <a:r>
              <a:rPr lang="en-US" dirty="0"/>
              <a:t>1.  Don’t argue with movant.</a:t>
            </a:r>
          </a:p>
          <a:p>
            <a:r>
              <a:rPr lang="en-US" dirty="0"/>
              <a:t>2.  Don’t file a response.</a:t>
            </a:r>
          </a:p>
          <a:p>
            <a:r>
              <a:rPr lang="en-US" dirty="0"/>
              <a:t>3.  Don’t ask a lawyer to respond for you.</a:t>
            </a:r>
          </a:p>
          <a:p>
            <a:r>
              <a:rPr lang="en-US" dirty="0"/>
              <a:t>4.  Don’t slip into back of courtroom to observe proceedings with PJ.</a:t>
            </a:r>
          </a:p>
          <a:p>
            <a:r>
              <a:rPr lang="en-US" dirty="0"/>
              <a:t>5.  Don’t call PJ and talk about it.</a:t>
            </a:r>
          </a:p>
          <a:p>
            <a:r>
              <a:rPr lang="en-US" dirty="0"/>
              <a:t>6.  Don’t tell movant to take it to the PJ.</a:t>
            </a:r>
          </a:p>
          <a:p>
            <a:r>
              <a:rPr lang="en-US" dirty="0"/>
              <a:t>7.  Don’t honor subpoena or discovery request unless PJ orders it.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627349-8F5D-5C4B-43A5-CF8E0D76B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9A42ED-E821-C314-2097-53494B70A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625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7BEC2-4AAA-27F8-0AF0-B426FE771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Administrative Judges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38B59-1521-F6CE-3D88-D85367489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077" y="1584356"/>
            <a:ext cx="9869676" cy="4790793"/>
          </a:xfrm>
        </p:spPr>
        <p:txBody>
          <a:bodyPr>
            <a:normAutofit fontScale="85000" lnSpcReduction="20000"/>
          </a:bodyPr>
          <a:lstStyle/>
          <a:p>
            <a:r>
              <a:rPr lang="en-US" sz="1800" dirty="0"/>
              <a:t>Region 1: Judge Ray </a:t>
            </a:r>
            <a:r>
              <a:rPr lang="en-US" sz="1800" dirty="0" err="1"/>
              <a:t>Wheless</a:t>
            </a:r>
            <a:endParaRPr lang="en-US" sz="1800" dirty="0"/>
          </a:p>
          <a:p>
            <a:r>
              <a:rPr lang="en-US" sz="1800" dirty="0"/>
              <a:t>Region 2: Judge Robert Trapp</a:t>
            </a:r>
          </a:p>
          <a:p>
            <a:r>
              <a:rPr lang="en-US" sz="1800" dirty="0"/>
              <a:t>Region 3: Judge Dib Waldrip</a:t>
            </a:r>
          </a:p>
          <a:p>
            <a:r>
              <a:rPr lang="en-US" sz="1800" dirty="0"/>
              <a:t>Region 4: Judge Sid </a:t>
            </a:r>
            <a:r>
              <a:rPr lang="en-US" sz="1800" dirty="0" err="1"/>
              <a:t>Harle</a:t>
            </a:r>
            <a:endParaRPr lang="en-US" sz="1800" dirty="0"/>
          </a:p>
          <a:p>
            <a:r>
              <a:rPr lang="en-US" sz="1800" dirty="0"/>
              <a:t>Region 5: Judge Missy </a:t>
            </a:r>
            <a:r>
              <a:rPr lang="en-US" sz="1800" dirty="0" err="1"/>
              <a:t>Medary</a:t>
            </a:r>
            <a:endParaRPr lang="en-US" sz="1800" dirty="0"/>
          </a:p>
          <a:p>
            <a:r>
              <a:rPr lang="en-US" sz="1800" dirty="0"/>
              <a:t>Region 6: Judge Stephen Ables</a:t>
            </a:r>
          </a:p>
          <a:p>
            <a:r>
              <a:rPr lang="en-US" sz="1800" dirty="0"/>
              <a:t>Region 7: Judge Ben Woodard</a:t>
            </a:r>
          </a:p>
          <a:p>
            <a:r>
              <a:rPr lang="en-US" sz="1800" dirty="0"/>
              <a:t>Region 8: Judge David Evans</a:t>
            </a:r>
          </a:p>
          <a:p>
            <a:r>
              <a:rPr lang="en-US" sz="1800" dirty="0"/>
              <a:t>Region 9: Judge Ana </a:t>
            </a:r>
            <a:r>
              <a:rPr lang="en-US" sz="1800" dirty="0" err="1"/>
              <a:t>Estevez</a:t>
            </a:r>
            <a:endParaRPr lang="en-US" sz="1800" dirty="0"/>
          </a:p>
          <a:p>
            <a:r>
              <a:rPr lang="en-US" sz="1800" dirty="0"/>
              <a:t>Region 10: Judge Alfonso Charles</a:t>
            </a:r>
          </a:p>
          <a:p>
            <a:r>
              <a:rPr lang="en-US" sz="1800" dirty="0"/>
              <a:t>Region 11: Judge Susan Brown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EB9AC6-78F4-AFB6-E6B3-991A57EAD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6B2718-F8EC-DF5C-30FF-34AC5C22C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695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506A7-0D26-0B02-D87E-8748DDA7A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Disqualification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8BD75-1C04-6184-3EAE-8D52FEE6F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7787" y="1730242"/>
            <a:ext cx="8292352" cy="4714362"/>
          </a:xfrm>
        </p:spPr>
        <p:txBody>
          <a:bodyPr>
            <a:normAutofit/>
          </a:bodyPr>
          <a:lstStyle/>
          <a:p>
            <a:r>
              <a:rPr lang="en-US" sz="2800" dirty="0"/>
              <a:t>Defined:</a:t>
            </a:r>
          </a:p>
          <a:p>
            <a:pPr lvl="1"/>
            <a:r>
              <a:rPr lang="en-US" sz="2800" dirty="0"/>
              <a:t>To divest or deprive of qualification; to incapacitate; to render ineligible or unfit.</a:t>
            </a:r>
          </a:p>
          <a:p>
            <a:pPr lvl="1"/>
            <a:r>
              <a:rPr lang="en-US" sz="2800" dirty="0"/>
              <a:t>Deprives a judge of the authority to act, and renders void ANY and ALL orders or judgments of a judge who is disqualified.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0F72C-4A0C-287E-377C-52CCB140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58EDC0-8A85-6AE6-31E4-0B64DBEB9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477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BB012-B758-52B8-E234-53482864D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Disqualifications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E27B2-8BD8-E3E0-C777-9F93BC35F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8539" y="2052116"/>
            <a:ext cx="8571600" cy="3997828"/>
          </a:xfrm>
        </p:spPr>
        <p:txBody>
          <a:bodyPr/>
          <a:lstStyle/>
          <a:p>
            <a:r>
              <a:rPr lang="en-US" sz="3200" dirty="0"/>
              <a:t>Situations where required are </a:t>
            </a:r>
            <a:r>
              <a:rPr lang="en-US" sz="3200" b="1" dirty="0"/>
              <a:t>rare.</a:t>
            </a:r>
          </a:p>
          <a:p>
            <a:r>
              <a:rPr lang="en-US" sz="3200" dirty="0"/>
              <a:t>Much less frequent than Recusals.</a:t>
            </a:r>
          </a:p>
          <a:p>
            <a:r>
              <a:rPr lang="en-US" sz="3200" dirty="0"/>
              <a:t>Are serious.</a:t>
            </a:r>
          </a:p>
          <a:p>
            <a:r>
              <a:rPr lang="en-US" sz="3200" dirty="0"/>
              <a:t>Usually raised after the fact.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B474ED-4C98-1766-082B-5AE582606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13098A-BCD9-0937-D414-0655D7139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669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50DDA-146D-0C05-BCEA-39832783E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Can Raise a Disqualification?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23012-F5AF-8400-74DA-D88B9FDF9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579" y="1885285"/>
            <a:ext cx="9452842" cy="4269120"/>
          </a:xfrm>
        </p:spPr>
        <p:txBody>
          <a:bodyPr>
            <a:noAutofit/>
          </a:bodyPr>
          <a:lstStyle/>
          <a:p>
            <a:r>
              <a:rPr lang="en-US" sz="2400" dirty="0"/>
              <a:t>The judge.</a:t>
            </a:r>
          </a:p>
          <a:p>
            <a:r>
              <a:rPr lang="en-US" sz="2400" dirty="0"/>
              <a:t>Any party or attorney involved in the case can file a motion to disqualify.</a:t>
            </a:r>
          </a:p>
          <a:p>
            <a:r>
              <a:rPr lang="en-US" sz="2400" dirty="0"/>
              <a:t>Another judge.</a:t>
            </a:r>
          </a:p>
          <a:p>
            <a:r>
              <a:rPr lang="en-US" sz="2400" dirty="0"/>
              <a:t>Appellate court.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**The trial judge must conduct their own evaluation on disqualification.**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C5ABD3-5F19-CA1E-8941-53A6745BE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34D43A-7147-141D-B410-FB3FC6C4E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246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03207-61BB-7FCF-4AD5-2E15640C2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976" y="250631"/>
            <a:ext cx="7958331" cy="1077229"/>
          </a:xfrm>
        </p:spPr>
        <p:txBody>
          <a:bodyPr/>
          <a:lstStyle/>
          <a:p>
            <a:r>
              <a:rPr lang="en-US" dirty="0"/>
              <a:t>Grounds for Disqualification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7CA1A-2AD2-7EC8-1ACB-DF0745175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089" y="3181287"/>
            <a:ext cx="9981040" cy="1282558"/>
          </a:xfrm>
        </p:spPr>
        <p:txBody>
          <a:bodyPr>
            <a:noAutofit/>
          </a:bodyPr>
          <a:lstStyle/>
          <a:p>
            <a:pPr lvl="1"/>
            <a:r>
              <a:rPr lang="en-US" sz="2600" b="1" i="1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Constitutional</a:t>
            </a:r>
            <a:r>
              <a:rPr lang="en-US" sz="2600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Disqualification per TRCP 18b</a:t>
            </a:r>
          </a:p>
          <a:p>
            <a:pPr lvl="2"/>
            <a:r>
              <a:rPr lang="en-US" sz="26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judge </a:t>
            </a:r>
            <a:r>
              <a:rPr lang="en-US" sz="2600" b="0" i="1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shall</a:t>
            </a:r>
            <a:r>
              <a:rPr lang="en-US" sz="26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in any case wherein: </a:t>
            </a:r>
          </a:p>
          <a:p>
            <a:pPr lvl="3"/>
            <a:r>
              <a:rPr lang="en-US" sz="26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They </a:t>
            </a:r>
            <a:r>
              <a:rPr lang="en-US" sz="26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may be interested in the outcome of the case;</a:t>
            </a:r>
          </a:p>
          <a:p>
            <a:pPr lvl="3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2) They were the counsel / lawyer in the 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same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case;</a:t>
            </a:r>
            <a:endParaRPr lang="en-US" sz="26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6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There is a family connection, either by affinity or    consanguinity, within such a degree as may be prescribed by law.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Art. V, Section 11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8BE75F-2890-6694-EA76-C00663EDE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E3D309-FABD-E424-DE5A-B34C274E8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214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352CC-F584-5A33-E43E-F36F20A2C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Grounds for Disqualification</a:t>
            </a:r>
            <a:endParaRPr lang="en-US" sz="29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5076A-F519-E26C-954F-ECA7AF1A0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7497" y="1576929"/>
            <a:ext cx="9152642" cy="5059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Statutory</a:t>
            </a:r>
            <a:r>
              <a:rPr lang="en-US" b="1" dirty="0"/>
              <a:t> Disqualification:</a:t>
            </a:r>
            <a:endParaRPr lang="en-US" dirty="0"/>
          </a:p>
          <a:p>
            <a:r>
              <a:rPr lang="en-US" dirty="0"/>
              <a:t>When the judge:</a:t>
            </a:r>
          </a:p>
          <a:p>
            <a:pPr lvl="1"/>
            <a:r>
              <a:rPr lang="en-US" sz="2000" dirty="0"/>
              <a:t>1) Is the injured party (e.g., the victim);</a:t>
            </a:r>
          </a:p>
          <a:p>
            <a:pPr lvl="1"/>
            <a:r>
              <a:rPr lang="en-US" sz="2000" dirty="0"/>
              <a:t>2) Acted as counsel for the State or the accused; or</a:t>
            </a:r>
          </a:p>
          <a:p>
            <a:pPr lvl="1"/>
            <a:r>
              <a:rPr lang="en-US" sz="2000" dirty="0"/>
              <a:t>3) Is connected to the accused or the party injured by consanguinity or affinity within the third degree as determined by Govt. Code, Chap. 573.</a:t>
            </a:r>
          </a:p>
          <a:p>
            <a:r>
              <a:rPr lang="en-US" sz="1900" dirty="0"/>
              <a:t>Article 30.001, Code of Crim. Proc.</a:t>
            </a:r>
          </a:p>
          <a:p>
            <a:pPr lvl="2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EB7BD1-E1D3-EAF0-26CA-102FAC07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66531-6E11-D478-8EC6-50C03CAF4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757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6CC5B-FD96-3E1F-4068-39C208A0A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– Is the Judge Disqualified?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2DBFF-36F7-76A1-EC51-6BE10D390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4798" y="1374338"/>
            <a:ext cx="9075341" cy="5319070"/>
          </a:xfrm>
        </p:spPr>
        <p:txBody>
          <a:bodyPr>
            <a:normAutofit/>
          </a:bodyPr>
          <a:lstStyle/>
          <a:p>
            <a:r>
              <a:rPr lang="en-US" sz="2400" dirty="0"/>
              <a:t>1.	Interested in the outcome of the case:</a:t>
            </a:r>
          </a:p>
          <a:p>
            <a:endParaRPr lang="en-US" sz="2400" dirty="0"/>
          </a:p>
          <a:p>
            <a:pPr lvl="1"/>
            <a:r>
              <a:rPr lang="en-US" sz="2400" dirty="0"/>
              <a:t>A.  Judge is shareholder / owns stock in Exxon Corporation. 		Exxon is sued for breach of contract.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B.  Judge is taxpayer and owns land in a municipality or 		county that is sued.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A3E48D-52EE-55EF-0540-5E45BDA67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99F5E4-029E-1724-43CB-34F738721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9390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1929</TotalTime>
  <Words>1953</Words>
  <Application>Microsoft Office PowerPoint</Application>
  <PresentationFormat>Widescreen</PresentationFormat>
  <Paragraphs>245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Aptos</vt:lpstr>
      <vt:lpstr>Arial</vt:lpstr>
      <vt:lpstr>freight-text-pro</vt:lpstr>
      <vt:lpstr>Lato</vt:lpstr>
      <vt:lpstr>MS Shell Dlg 2</vt:lpstr>
      <vt:lpstr>Wingdings</vt:lpstr>
      <vt:lpstr>Wingdings 3</vt:lpstr>
      <vt:lpstr>Madison</vt:lpstr>
      <vt:lpstr>Recusals and Disqualifications:  Procedures and Practice for Court Staff</vt:lpstr>
      <vt:lpstr>General Principles</vt:lpstr>
      <vt:lpstr>The Law Governing Disqualifications and Recusals</vt:lpstr>
      <vt:lpstr>What is a Disqualification</vt:lpstr>
      <vt:lpstr>Disqualifications</vt:lpstr>
      <vt:lpstr>Who Can Raise a Disqualification?</vt:lpstr>
      <vt:lpstr>Grounds for Disqualification</vt:lpstr>
      <vt:lpstr>Grounds for Disqualification</vt:lpstr>
      <vt:lpstr>Examples – Is the Judge Disqualified?</vt:lpstr>
      <vt:lpstr>Is the Judge Disqualified?</vt:lpstr>
      <vt:lpstr>Is the Judge Disqualified?</vt:lpstr>
      <vt:lpstr>Is the Judge Disqualified?</vt:lpstr>
      <vt:lpstr>Is the Judge Disqualified?</vt:lpstr>
      <vt:lpstr>Disqualifications</vt:lpstr>
      <vt:lpstr>When Would a Disqualification Happen?</vt:lpstr>
      <vt:lpstr>Process for Disqualification</vt:lpstr>
      <vt:lpstr>Respondent Judge</vt:lpstr>
      <vt:lpstr>What is a Recusal? </vt:lpstr>
      <vt:lpstr>Grounds for Recusals When a judge might recuse</vt:lpstr>
      <vt:lpstr>Recusal</vt:lpstr>
      <vt:lpstr>When Would A Recuse Happen?</vt:lpstr>
      <vt:lpstr>Process for recusal? </vt:lpstr>
      <vt:lpstr>Motion for Recusal</vt:lpstr>
      <vt:lpstr>Recusals</vt:lpstr>
      <vt:lpstr>Failure to Comply  </vt:lpstr>
      <vt:lpstr>Duty of Regional Presiding Judge</vt:lpstr>
      <vt:lpstr>Duty of Regional Presiding Judge</vt:lpstr>
      <vt:lpstr>Duty of Regional Presiding Judge</vt:lpstr>
      <vt:lpstr>Voluntary Recusals</vt:lpstr>
      <vt:lpstr>List of Do’s</vt:lpstr>
      <vt:lpstr>A List of Don’t</vt:lpstr>
      <vt:lpstr>Regional Administrative Judges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Recusals and Disqualifications</dc:title>
  <dc:creator>Ron Rangel</dc:creator>
  <cp:lastModifiedBy>Austin, Tricia</cp:lastModifiedBy>
  <cp:revision>17</cp:revision>
  <dcterms:created xsi:type="dcterms:W3CDTF">2024-07-23T20:41:54Z</dcterms:created>
  <dcterms:modified xsi:type="dcterms:W3CDTF">2025-09-20T19:52:44Z</dcterms:modified>
</cp:coreProperties>
</file>