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1" r:id="rId3"/>
    <p:sldId id="302" r:id="rId4"/>
    <p:sldId id="303" r:id="rId5"/>
    <p:sldId id="257" r:id="rId6"/>
    <p:sldId id="304" r:id="rId7"/>
    <p:sldId id="258" r:id="rId8"/>
    <p:sldId id="305" r:id="rId9"/>
    <p:sldId id="259" r:id="rId10"/>
    <p:sldId id="306" r:id="rId11"/>
    <p:sldId id="260" r:id="rId12"/>
    <p:sldId id="261" r:id="rId13"/>
    <p:sldId id="262" r:id="rId14"/>
    <p:sldId id="307" r:id="rId15"/>
    <p:sldId id="263" r:id="rId16"/>
    <p:sldId id="264" r:id="rId17"/>
    <p:sldId id="295" r:id="rId18"/>
    <p:sldId id="265" r:id="rId19"/>
    <p:sldId id="266" r:id="rId20"/>
    <p:sldId id="267" r:id="rId21"/>
    <p:sldId id="268" r:id="rId22"/>
    <p:sldId id="309" r:id="rId23"/>
    <p:sldId id="269" r:id="rId24"/>
    <p:sldId id="270" r:id="rId25"/>
    <p:sldId id="271" r:id="rId26"/>
    <p:sldId id="289" r:id="rId27"/>
    <p:sldId id="294" r:id="rId28"/>
    <p:sldId id="272" r:id="rId29"/>
    <p:sldId id="273" r:id="rId30"/>
    <p:sldId id="274" r:id="rId31"/>
    <p:sldId id="275" r:id="rId32"/>
    <p:sldId id="277" r:id="rId33"/>
    <p:sldId id="278" r:id="rId34"/>
    <p:sldId id="296" r:id="rId35"/>
    <p:sldId id="308" r:id="rId36"/>
    <p:sldId id="297" r:id="rId37"/>
    <p:sldId id="298" r:id="rId38"/>
    <p:sldId id="299" r:id="rId39"/>
    <p:sldId id="300" r:id="rId40"/>
    <p:sldId id="310" r:id="rId41"/>
  </p:sldIdLst>
  <p:sldSz cx="12192000" cy="6858000"/>
  <p:notesSz cx="6858000" cy="9144000"/>
  <p:custDataLst>
    <p:tags r:id="rId4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180C9C-A90F-4930-A46E-9ADE5A3BAD9E}" v="5" dt="2025-08-07T15:59:08.4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43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Weiser" userId="4e91f99ff05c6c9e" providerId="LiveId" clId="{19180C9C-A90F-4930-A46E-9ADE5A3BAD9E}"/>
    <pc:docChg chg="custSel addSld modSld">
      <pc:chgData name="Laura Weiser" userId="4e91f99ff05c6c9e" providerId="LiveId" clId="{19180C9C-A90F-4930-A46E-9ADE5A3BAD9E}" dt="2025-08-07T15:59:31.170" v="160" actId="14100"/>
      <pc:docMkLst>
        <pc:docMk/>
      </pc:docMkLst>
      <pc:sldChg chg="modSp mod">
        <pc:chgData name="Laura Weiser" userId="4e91f99ff05c6c9e" providerId="LiveId" clId="{19180C9C-A90F-4930-A46E-9ADE5A3BAD9E}" dt="2025-08-06T16:12:38.242" v="82" actId="14100"/>
        <pc:sldMkLst>
          <pc:docMk/>
          <pc:sldMk cId="4241741982" sldId="272"/>
        </pc:sldMkLst>
        <pc:spChg chg="mod">
          <ac:chgData name="Laura Weiser" userId="4e91f99ff05c6c9e" providerId="LiveId" clId="{19180C9C-A90F-4930-A46E-9ADE5A3BAD9E}" dt="2025-08-06T16:12:07.795" v="77" actId="255"/>
          <ac:spMkLst>
            <pc:docMk/>
            <pc:sldMk cId="4241741982" sldId="272"/>
            <ac:spMk id="2" creationId="{00000000-0000-0000-0000-000000000000}"/>
          </ac:spMkLst>
        </pc:spChg>
        <pc:spChg chg="mod">
          <ac:chgData name="Laura Weiser" userId="4e91f99ff05c6c9e" providerId="LiveId" clId="{19180C9C-A90F-4930-A46E-9ADE5A3BAD9E}" dt="2025-08-06T16:12:38.242" v="82" actId="14100"/>
          <ac:spMkLst>
            <pc:docMk/>
            <pc:sldMk cId="4241741982" sldId="272"/>
            <ac:spMk id="3" creationId="{00000000-0000-0000-0000-000000000000}"/>
          </ac:spMkLst>
        </pc:spChg>
        <pc:picChg chg="mod">
          <ac:chgData name="Laura Weiser" userId="4e91f99ff05c6c9e" providerId="LiveId" clId="{19180C9C-A90F-4930-A46E-9ADE5A3BAD9E}" dt="2025-08-06T16:12:21.907" v="79" actId="14100"/>
          <ac:picMkLst>
            <pc:docMk/>
            <pc:sldMk cId="4241741982" sldId="272"/>
            <ac:picMk id="4" creationId="{00000000-0000-0000-0000-000000000000}"/>
          </ac:picMkLst>
        </pc:picChg>
      </pc:sldChg>
      <pc:sldChg chg="addSp delSp modSp mod">
        <pc:chgData name="Laura Weiser" userId="4e91f99ff05c6c9e" providerId="LiveId" clId="{19180C9C-A90F-4930-A46E-9ADE5A3BAD9E}" dt="2025-08-07T15:59:00.551" v="125" actId="14100"/>
        <pc:sldMkLst>
          <pc:docMk/>
          <pc:sldMk cId="1329874735" sldId="300"/>
        </pc:sldMkLst>
        <pc:spChg chg="mod">
          <ac:chgData name="Laura Weiser" userId="4e91f99ff05c6c9e" providerId="LiveId" clId="{19180C9C-A90F-4930-A46E-9ADE5A3BAD9E}" dt="2025-08-06T16:15:33.623" v="97" actId="255"/>
          <ac:spMkLst>
            <pc:docMk/>
            <pc:sldMk cId="1329874735" sldId="300"/>
            <ac:spMk id="2" creationId="{0797A1F3-85CA-1E15-FCBB-B35F99A890F8}"/>
          </ac:spMkLst>
        </pc:spChg>
        <pc:spChg chg="mod">
          <ac:chgData name="Laura Weiser" userId="4e91f99ff05c6c9e" providerId="LiveId" clId="{19180C9C-A90F-4930-A46E-9ADE5A3BAD9E}" dt="2025-08-07T15:59:00.551" v="125" actId="14100"/>
          <ac:spMkLst>
            <pc:docMk/>
            <pc:sldMk cId="1329874735" sldId="300"/>
            <ac:spMk id="3" creationId="{E83867BB-46DB-C786-3E65-EA0BC832EFBF}"/>
          </ac:spMkLst>
        </pc:spChg>
        <pc:picChg chg="add del mod">
          <ac:chgData name="Laura Weiser" userId="4e91f99ff05c6c9e" providerId="LiveId" clId="{19180C9C-A90F-4930-A46E-9ADE5A3BAD9E}" dt="2025-08-07T15:58:36.843" v="120" actId="21"/>
          <ac:picMkLst>
            <pc:docMk/>
            <pc:sldMk cId="1329874735" sldId="300"/>
            <ac:picMk id="10" creationId="{913455C4-0EDF-0A35-B0E8-F897D41EDA58}"/>
          </ac:picMkLst>
        </pc:picChg>
        <pc:picChg chg="add del mod">
          <ac:chgData name="Laura Weiser" userId="4e91f99ff05c6c9e" providerId="LiveId" clId="{19180C9C-A90F-4930-A46E-9ADE5A3BAD9E}" dt="2025-08-06T16:22:08.847" v="101" actId="478"/>
          <ac:picMkLst>
            <pc:docMk/>
            <pc:sldMk cId="1329874735" sldId="300"/>
            <ac:picMk id="10" creationId="{CEFB624B-56C8-1DB2-EDD1-A65ACECD2291}"/>
          </ac:picMkLst>
        </pc:picChg>
        <pc:picChg chg="add del mod">
          <ac:chgData name="Laura Weiser" userId="4e91f99ff05c6c9e" providerId="LiveId" clId="{19180C9C-A90F-4930-A46E-9ADE5A3BAD9E}" dt="2025-08-07T15:57:51.025" v="115" actId="478"/>
          <ac:picMkLst>
            <pc:docMk/>
            <pc:sldMk cId="1329874735" sldId="300"/>
            <ac:picMk id="13" creationId="{6E05DF1C-D76B-43C8-72F0-5967B4DE4189}"/>
          </ac:picMkLst>
        </pc:picChg>
        <pc:picChg chg="add mod">
          <ac:chgData name="Laura Weiser" userId="4e91f99ff05c6c9e" providerId="LiveId" clId="{19180C9C-A90F-4930-A46E-9ADE5A3BAD9E}" dt="2025-08-07T15:58:50.032" v="123" actId="1076"/>
          <ac:picMkLst>
            <pc:docMk/>
            <pc:sldMk cId="1329874735" sldId="300"/>
            <ac:picMk id="15" creationId="{E261C42C-6DEE-274A-488E-21E330E74898}"/>
          </ac:picMkLst>
        </pc:picChg>
      </pc:sldChg>
      <pc:sldChg chg="delSp modSp new mod">
        <pc:chgData name="Laura Weiser" userId="4e91f99ff05c6c9e" providerId="LiveId" clId="{19180C9C-A90F-4930-A46E-9ADE5A3BAD9E}" dt="2025-08-06T16:11:33.757" v="74" actId="478"/>
        <pc:sldMkLst>
          <pc:docMk/>
          <pc:sldMk cId="2502661210" sldId="309"/>
        </pc:sldMkLst>
        <pc:spChg chg="mod">
          <ac:chgData name="Laura Weiser" userId="4e91f99ff05c6c9e" providerId="LiveId" clId="{19180C9C-A90F-4930-A46E-9ADE5A3BAD9E}" dt="2025-08-06T16:11:27.853" v="72" actId="20577"/>
          <ac:spMkLst>
            <pc:docMk/>
            <pc:sldMk cId="2502661210" sldId="309"/>
            <ac:spMk id="2" creationId="{02897199-F576-56DB-25C6-D4B8265DF952}"/>
          </ac:spMkLst>
        </pc:spChg>
        <pc:spChg chg="del mod">
          <ac:chgData name="Laura Weiser" userId="4e91f99ff05c6c9e" providerId="LiveId" clId="{19180C9C-A90F-4930-A46E-9ADE5A3BAD9E}" dt="2025-08-06T16:11:33.757" v="74" actId="478"/>
          <ac:spMkLst>
            <pc:docMk/>
            <pc:sldMk cId="2502661210" sldId="309"/>
            <ac:spMk id="3" creationId="{F72BF7A1-108B-F722-DD9F-316641B55F8E}"/>
          </ac:spMkLst>
        </pc:spChg>
      </pc:sldChg>
      <pc:sldChg chg="addSp delSp modSp new mod">
        <pc:chgData name="Laura Weiser" userId="4e91f99ff05c6c9e" providerId="LiveId" clId="{19180C9C-A90F-4930-A46E-9ADE5A3BAD9E}" dt="2025-08-07T15:59:31.170" v="160" actId="14100"/>
        <pc:sldMkLst>
          <pc:docMk/>
          <pc:sldMk cId="1722659796" sldId="310"/>
        </pc:sldMkLst>
        <pc:spChg chg="mod">
          <ac:chgData name="Laura Weiser" userId="4e91f99ff05c6c9e" providerId="LiveId" clId="{19180C9C-A90F-4930-A46E-9ADE5A3BAD9E}" dt="2025-08-07T15:59:20.410" v="157" actId="20577"/>
          <ac:spMkLst>
            <pc:docMk/>
            <pc:sldMk cId="1722659796" sldId="310"/>
            <ac:spMk id="2" creationId="{A75A0DEE-7A03-30F3-70F8-8BDD2F11E753}"/>
          </ac:spMkLst>
        </pc:spChg>
        <pc:spChg chg="del">
          <ac:chgData name="Laura Weiser" userId="4e91f99ff05c6c9e" providerId="LiveId" clId="{19180C9C-A90F-4930-A46E-9ADE5A3BAD9E}" dt="2025-08-07T15:59:08.412" v="127"/>
          <ac:spMkLst>
            <pc:docMk/>
            <pc:sldMk cId="1722659796" sldId="310"/>
            <ac:spMk id="3" creationId="{A2ACC628-07A9-F299-D694-678B7831A537}"/>
          </ac:spMkLst>
        </pc:spChg>
        <pc:picChg chg="add mod">
          <ac:chgData name="Laura Weiser" userId="4e91f99ff05c6c9e" providerId="LiveId" clId="{19180C9C-A90F-4930-A46E-9ADE5A3BAD9E}" dt="2025-08-07T15:59:31.170" v="160" actId="14100"/>
          <ac:picMkLst>
            <pc:docMk/>
            <pc:sldMk cId="1722659796" sldId="310"/>
            <ac:picMk id="10" creationId="{913455C4-0EDF-0A35-B0E8-F897D41EDA5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0ACD2-F098-447E-9050-903C605D8342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4D2A3971-04AD-419A-A4EA-91A2DFC5AE8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09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0ACD2-F098-447E-9050-903C605D8342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A3971-04AD-419A-A4EA-91A2DFC5AE84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591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0ACD2-F098-447E-9050-903C605D8342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A3971-04AD-419A-A4EA-91A2DFC5AE8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26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0ACD2-F098-447E-9050-903C605D8342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A3971-04AD-419A-A4EA-91A2DFC5AE84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160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0ACD2-F098-447E-9050-903C605D8342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A3971-04AD-419A-A4EA-91A2DFC5AE8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344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0ACD2-F098-447E-9050-903C605D8342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A3971-04AD-419A-A4EA-91A2DFC5AE84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552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0ACD2-F098-447E-9050-903C605D8342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A3971-04AD-419A-A4EA-91A2DFC5AE84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179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0ACD2-F098-447E-9050-903C605D8342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A3971-04AD-419A-A4EA-91A2DFC5AE84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974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0ACD2-F098-447E-9050-903C605D8342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A3971-04AD-419A-A4EA-91A2DFC5A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87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0ACD2-F098-447E-9050-903C605D8342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A3971-04AD-419A-A4EA-91A2DFC5AE84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31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5FB0ACD2-F098-447E-9050-903C605D8342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A3971-04AD-419A-A4EA-91A2DFC5AE84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25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0ACD2-F098-447E-9050-903C605D8342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D2A3971-04AD-419A-A4EA-91A2DFC5AE8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301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9.xml"/><Relationship Id="rId7" Type="http://schemas.openxmlformats.org/officeDocument/2006/relationships/hyperlink" Target="https://www.slido.com/powerpoint-polling?utm_source=powerpoint&amp;utm_medium=placeholder-slide" TargetMode="External"/><Relationship Id="rId12" Type="http://schemas.openxmlformats.org/officeDocument/2006/relationships/image" Target="../media/image7.sv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9.svg"/><Relationship Id="rId11" Type="http://schemas.openxmlformats.org/officeDocument/2006/relationships/image" Target="../media/image6.png"/><Relationship Id="rId5" Type="http://schemas.openxmlformats.org/officeDocument/2006/relationships/image" Target="../media/image8.png"/><Relationship Id="rId10" Type="http://schemas.openxmlformats.org/officeDocument/2006/relationships/hyperlink" Target="https://www.slido.com/support/ppi/how-to-change-the-design" TargetMode="Externa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22.xml"/><Relationship Id="rId7" Type="http://schemas.openxmlformats.org/officeDocument/2006/relationships/hyperlink" Target="https://www.slido.com/powerpoint-polling?utm_source=powerpoint&amp;utm_medium=placeholder-slide" TargetMode="External"/><Relationship Id="rId12" Type="http://schemas.openxmlformats.org/officeDocument/2006/relationships/image" Target="../media/image7.sv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1.svg"/><Relationship Id="rId11" Type="http://schemas.openxmlformats.org/officeDocument/2006/relationships/image" Target="../media/image6.png"/><Relationship Id="rId5" Type="http://schemas.openxmlformats.org/officeDocument/2006/relationships/image" Target="../media/image10.png"/><Relationship Id="rId10" Type="http://schemas.openxmlformats.org/officeDocument/2006/relationships/hyperlink" Target="https://www.slido.com/support/ppi/how-to-change-the-design" TargetMode="Externa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4.xml"/><Relationship Id="rId7" Type="http://schemas.openxmlformats.org/officeDocument/2006/relationships/hyperlink" Target="https://www.slido.com/powerpoint-polling?utm_source=powerpoint&amp;utm_medium=placeholder-slide" TargetMode="External"/><Relationship Id="rId12" Type="http://schemas.openxmlformats.org/officeDocument/2006/relationships/image" Target="../media/image7.sv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sv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hyperlink" Target="https://www.slido.com/support/ppi/how-to-change-the-design" TargetMode="Externa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sv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7.xml"/><Relationship Id="rId7" Type="http://schemas.openxmlformats.org/officeDocument/2006/relationships/hyperlink" Target="https://www.slido.com/powerpoint-polling?utm_source=powerpoint&amp;utm_medium=placeholder-slide" TargetMode="External"/><Relationship Id="rId12" Type="http://schemas.openxmlformats.org/officeDocument/2006/relationships/image" Target="../media/image7.sv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9.svg"/><Relationship Id="rId11" Type="http://schemas.openxmlformats.org/officeDocument/2006/relationships/image" Target="../media/image6.png"/><Relationship Id="rId5" Type="http://schemas.openxmlformats.org/officeDocument/2006/relationships/image" Target="../media/image8.png"/><Relationship Id="rId10" Type="http://schemas.openxmlformats.org/officeDocument/2006/relationships/hyperlink" Target="https://www.slido.com/support/ppi/how-to-change-the-design" TargetMode="Externa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sv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25.xml"/><Relationship Id="rId7" Type="http://schemas.openxmlformats.org/officeDocument/2006/relationships/hyperlink" Target="https://www.slido.com/powerpoint-polling?utm_source=powerpoint&amp;utm_medium=placeholder-slide" TargetMode="External"/><Relationship Id="rId12" Type="http://schemas.openxmlformats.org/officeDocument/2006/relationships/image" Target="../media/image7.sv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9.svg"/><Relationship Id="rId11" Type="http://schemas.openxmlformats.org/officeDocument/2006/relationships/image" Target="../media/image6.png"/><Relationship Id="rId5" Type="http://schemas.openxmlformats.org/officeDocument/2006/relationships/image" Target="../media/image8.png"/><Relationship Id="rId10" Type="http://schemas.openxmlformats.org/officeDocument/2006/relationships/hyperlink" Target="https://www.slido.com/support/ppi/how-to-change-the-design" TargetMode="Externa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sv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0.xml"/><Relationship Id="rId7" Type="http://schemas.openxmlformats.org/officeDocument/2006/relationships/hyperlink" Target="https://www.slido.com/powerpoint-polling?utm_source=powerpoint&amp;utm_medium=placeholder-slide" TargetMode="External"/><Relationship Id="rId12" Type="http://schemas.openxmlformats.org/officeDocument/2006/relationships/image" Target="../media/image7.sv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1.svg"/><Relationship Id="rId11" Type="http://schemas.openxmlformats.org/officeDocument/2006/relationships/image" Target="../media/image6.png"/><Relationship Id="rId5" Type="http://schemas.openxmlformats.org/officeDocument/2006/relationships/image" Target="../media/image10.png"/><Relationship Id="rId10" Type="http://schemas.openxmlformats.org/officeDocument/2006/relationships/hyperlink" Target="https://www.slido.com/support/ppi/how-to-change-the-design" TargetMode="Externa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sv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3.xml"/><Relationship Id="rId7" Type="http://schemas.openxmlformats.org/officeDocument/2006/relationships/hyperlink" Target="https://www.slido.com/powerpoint-polling?utm_source=powerpoint&amp;utm_medium=placeholder-slide" TargetMode="External"/><Relationship Id="rId12" Type="http://schemas.openxmlformats.org/officeDocument/2006/relationships/image" Target="../media/image7.sv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1.svg"/><Relationship Id="rId11" Type="http://schemas.openxmlformats.org/officeDocument/2006/relationships/image" Target="../media/image6.png"/><Relationship Id="rId5" Type="http://schemas.openxmlformats.org/officeDocument/2006/relationships/image" Target="../media/image10.png"/><Relationship Id="rId10" Type="http://schemas.openxmlformats.org/officeDocument/2006/relationships/hyperlink" Target="https://www.slido.com/support/ppi/how-to-change-the-design" TargetMode="Externa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6.xml"/><Relationship Id="rId7" Type="http://schemas.openxmlformats.org/officeDocument/2006/relationships/hyperlink" Target="https://www.slido.com/powerpoint-polling?utm_source=powerpoint&amp;utm_medium=placeholder-slide" TargetMode="External"/><Relationship Id="rId12" Type="http://schemas.openxmlformats.org/officeDocument/2006/relationships/image" Target="../media/image7.sv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1.svg"/><Relationship Id="rId11" Type="http://schemas.openxmlformats.org/officeDocument/2006/relationships/image" Target="../media/image6.png"/><Relationship Id="rId5" Type="http://schemas.openxmlformats.org/officeDocument/2006/relationships/image" Target="../media/image10.png"/><Relationship Id="rId10" Type="http://schemas.openxmlformats.org/officeDocument/2006/relationships/hyperlink" Target="https://www.slido.com/support/ppi/how-to-change-the-design" TargetMode="Externa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5794C-2CE6-E9C2-61ED-C812272A55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Treatment Courts in Texas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536D80-B4C7-F238-88E4-0CC1300FAC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A Path to Recovery and justice</a:t>
            </a:r>
          </a:p>
          <a:p>
            <a:endParaRPr lang="en-US" sz="3600" dirty="0"/>
          </a:p>
          <a:p>
            <a:r>
              <a:rPr lang="en-US" sz="3600" dirty="0"/>
              <a:t>Judge Laura A. Weiser</a:t>
            </a:r>
          </a:p>
        </p:txBody>
      </p:sp>
    </p:spTree>
    <p:extLst>
      <p:ext uri="{BB962C8B-B14F-4D97-AF65-F5344CB8AC3E}">
        <p14:creationId xmlns:p14="http://schemas.microsoft.com/office/powerpoint/2010/main" val="1215373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EB75EB-4277-3B43-CA6F-D45C780A427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44693" y="1742703"/>
            <a:ext cx="2371696" cy="2371696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12B048-378B-9BEF-DD0D-6C36C676D24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112851" y="1000897"/>
            <a:ext cx="8486226" cy="3855308"/>
          </a:xfrm>
          <a:prstGeom prst="rect">
            <a:avLst/>
          </a:prstGeom>
          <a:noFill/>
          <a:ln w="15875" cap="flat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solidFill>
                  <a:srgbClr val="000000"/>
                </a:solidFill>
              </a:rPr>
              <a:t>What kind of treatment courts are available in your jurisdiction?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848B5C-A95C-DE23-BCBD-13AD8B9E1D62}"/>
              </a:ext>
            </a:extLst>
          </p:cNvPr>
          <p:cNvSpPr/>
          <p:nvPr/>
        </p:nvSpPr>
        <p:spPr>
          <a:xfrm>
            <a:off x="0" y="5820032"/>
            <a:ext cx="12192001" cy="1037968"/>
          </a:xfrm>
          <a:prstGeom prst="rect">
            <a:avLst/>
          </a:prstGeom>
          <a:solidFill>
            <a:srgbClr val="198038"/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1155" tIns="259404" rIns="1852888" bIns="203818" rtlCol="0" anchor="ctr">
            <a:normAutofit fontScale="92500"/>
          </a:bodyPr>
          <a:lstStyle/>
          <a:p>
            <a:r>
              <a:rPr lang="en-US" sz="2600">
                <a:solidFill>
                  <a:srgbClr val="FFFFFF"/>
                </a:solidFill>
              </a:rPr>
              <a:t>The </a:t>
            </a:r>
            <a:r>
              <a:rPr lang="en-US" sz="26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Slido app</a:t>
            </a:r>
            <a:r>
              <a:rPr lang="en-US" sz="2600">
                <a:solidFill>
                  <a:srgbClr val="FFFFFF"/>
                </a:solidFill>
              </a:rPr>
              <a:t> must be installed on every computer you’re presenting from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70FF8B2-9CFE-0115-5567-C9B73D0DF08E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6462" y="6190785"/>
            <a:ext cx="296462" cy="296462"/>
          </a:xfrm>
          <a:prstGeom prst="rect">
            <a:avLst/>
          </a:prstGeom>
        </p:spPr>
      </p:pic>
      <p:sp>
        <p:nvSpPr>
          <p:cNvPr id="7" name="Trapezoid 6">
            <a:extLst>
              <a:ext uri="{FF2B5EF4-FFF2-40B4-BE49-F238E27FC236}">
                <a16:creationId xmlns:a16="http://schemas.microsoft.com/office/drawing/2014/main" id="{C2E8AB67-2498-19AA-491B-81CD9D844F7A}"/>
              </a:ext>
            </a:extLst>
          </p:cNvPr>
          <p:cNvSpPr/>
          <p:nvPr/>
        </p:nvSpPr>
        <p:spPr>
          <a:xfrm rot="2700000">
            <a:off x="9620371" y="514924"/>
            <a:ext cx="3335198" cy="778213"/>
          </a:xfrm>
          <a:prstGeom prst="trapezoid">
            <a:avLst>
              <a:gd name="adj" fmla="val 100000"/>
            </a:avLst>
          </a:prstGeom>
          <a:solidFill>
            <a:srgbClr val="EDFAF2"/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>
            <a:normAutofit fontScale="70000" lnSpcReduction="20000"/>
          </a:bodyPr>
          <a:lstStyle/>
          <a:p>
            <a:pPr algn="ctr"/>
            <a:r>
              <a:rPr lang="en-US" sz="2600" b="1">
                <a:solidFill>
                  <a:srgbClr val="198038"/>
                </a:solidFill>
              </a:rPr>
              <a:t>Do not edit
</a:t>
            </a:r>
            <a:r>
              <a:rPr lang="en-US" sz="2200">
                <a:solidFill>
                  <a:srgbClr val="198038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change the design</a:t>
            </a:r>
            <a:endParaRPr lang="en-US" sz="2200">
              <a:solidFill>
                <a:srgbClr val="198038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0AC6606-182B-4160-C6EF-96C528DAFFC5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746748" y="6153727"/>
            <a:ext cx="1111733" cy="3705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4351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/>
              <a:t>What Are Treatment Courts?</a:t>
            </a:r>
            <a:br>
              <a:rPr lang="en-US" dirty="0"/>
            </a:br>
            <a:r>
              <a:rPr lang="en-US" dirty="0"/>
              <a:t>Specialized courts focusing on rehabilitation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71332" y="2023003"/>
            <a:ext cx="5421011" cy="403083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sz="12800" dirty="0"/>
              <a:t>Types:</a:t>
            </a:r>
          </a:p>
          <a:p>
            <a:r>
              <a:rPr sz="12800" dirty="0"/>
              <a:t>  Drug Courts</a:t>
            </a:r>
          </a:p>
          <a:p>
            <a:r>
              <a:rPr sz="12800" dirty="0"/>
              <a:t>  Mental Health Courts</a:t>
            </a:r>
            <a:endParaRPr lang="en-US" sz="12800" dirty="0"/>
          </a:p>
          <a:p>
            <a:r>
              <a:rPr lang="en-US" sz="12800" dirty="0"/>
              <a:t>  Family Treatment Courts</a:t>
            </a:r>
            <a:endParaRPr sz="12800" dirty="0"/>
          </a:p>
          <a:p>
            <a:r>
              <a:rPr sz="12800" dirty="0"/>
              <a:t>  Veterans Treatment Courts</a:t>
            </a:r>
            <a:endParaRPr lang="en-US" sz="12800" dirty="0"/>
          </a:p>
          <a:p>
            <a:r>
              <a:rPr lang="en-US" sz="12800" dirty="0"/>
              <a:t>Prison Re-entry</a:t>
            </a:r>
            <a:endParaRPr sz="12800" dirty="0"/>
          </a:p>
          <a:p>
            <a:endParaRPr sz="58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B7B80A-E7C9-E253-6049-DB09F0A1C9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2362" y="2349661"/>
            <a:ext cx="4645152" cy="3109201"/>
          </a:xfrm>
        </p:spPr>
        <p:txBody>
          <a:bodyPr>
            <a:normAutofit fontScale="25000" lnSpcReduction="20000"/>
          </a:bodyPr>
          <a:lstStyle/>
          <a:p>
            <a:r>
              <a:rPr lang="en-US" dirty="0"/>
              <a:t> </a:t>
            </a:r>
            <a:r>
              <a:rPr lang="en-US" sz="12800" dirty="0"/>
              <a:t>DWI Courts</a:t>
            </a:r>
          </a:p>
          <a:p>
            <a:r>
              <a:rPr lang="en-US" sz="12800" dirty="0"/>
              <a:t>  Juvenile/Family   Treatment Courts</a:t>
            </a:r>
          </a:p>
          <a:p>
            <a:r>
              <a:rPr lang="en-US" sz="12800" dirty="0"/>
              <a:t>   Prostitution Courts</a:t>
            </a:r>
          </a:p>
          <a:p>
            <a:r>
              <a:rPr lang="en-US" sz="12800" dirty="0"/>
              <a:t>   First Responder   Courts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717661F-B4D3-AE97-F1BF-F6C9E6CB8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Components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AB4385A-FB79-B2A6-0517-11D9AC9B7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Collaborative Team Approach</a:t>
            </a:r>
          </a:p>
          <a:p>
            <a:r>
              <a:rPr lang="en-US" sz="3200" dirty="0"/>
              <a:t>Prolonged Judicial Oversight</a:t>
            </a:r>
          </a:p>
          <a:p>
            <a:r>
              <a:rPr lang="en-US" sz="3200" dirty="0"/>
              <a:t>Individualized Treatment Programs</a:t>
            </a:r>
          </a:p>
          <a:p>
            <a:r>
              <a:rPr lang="en-US" sz="3200" dirty="0"/>
              <a:t>Frequent and random drug testing</a:t>
            </a:r>
          </a:p>
          <a:p>
            <a:r>
              <a:rPr lang="en-US" sz="3200" dirty="0"/>
              <a:t>Graduated Incentives and Sanctions</a:t>
            </a:r>
          </a:p>
        </p:txBody>
      </p:sp>
    </p:spTree>
    <p:extLst>
      <p:ext uri="{BB962C8B-B14F-4D97-AF65-F5344CB8AC3E}">
        <p14:creationId xmlns:p14="http://schemas.microsoft.com/office/powerpoint/2010/main" val="2308419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D4FB5-836A-CC23-A1BC-7EC36963C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these courts start?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49E8F-F846-DA71-0A8D-E3B17B3E2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First Drug Treatment Court created in 1989 in Miami, FL</a:t>
            </a:r>
          </a:p>
          <a:p>
            <a:r>
              <a:rPr lang="en-US" sz="3200" dirty="0"/>
              <a:t>Research supported the success of these programs</a:t>
            </a:r>
          </a:p>
          <a:p>
            <a:r>
              <a:rPr lang="en-US" sz="3200" dirty="0"/>
              <a:t>Started with drug courts and expanded to DWI Courts and now used with a diverse range of populations</a:t>
            </a:r>
          </a:p>
        </p:txBody>
      </p:sp>
    </p:spTree>
    <p:extLst>
      <p:ext uri="{BB962C8B-B14F-4D97-AF65-F5344CB8AC3E}">
        <p14:creationId xmlns:p14="http://schemas.microsoft.com/office/powerpoint/2010/main" val="833845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C811E2-B70F-E942-271F-D1A66EEEF5A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44693" y="1742703"/>
            <a:ext cx="2371696" cy="2371696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AB5B6A-BAEC-CDC2-8775-C7A538A6068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112851" y="1000897"/>
            <a:ext cx="8486226" cy="3855308"/>
          </a:xfrm>
          <a:prstGeom prst="rect">
            <a:avLst/>
          </a:prstGeom>
          <a:noFill/>
          <a:ln w="15875" cap="flat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100" b="1">
                <a:solidFill>
                  <a:srgbClr val="000000"/>
                </a:solidFill>
              </a:rPr>
              <a:t>True or False?  Counties with a population of 200,000 or greater are mandated to have a Drug Court.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AA8563-9065-B24E-C260-8E5B8AEE0151}"/>
              </a:ext>
            </a:extLst>
          </p:cNvPr>
          <p:cNvSpPr/>
          <p:nvPr/>
        </p:nvSpPr>
        <p:spPr>
          <a:xfrm>
            <a:off x="0" y="5820032"/>
            <a:ext cx="12192001" cy="1037968"/>
          </a:xfrm>
          <a:prstGeom prst="rect">
            <a:avLst/>
          </a:prstGeom>
          <a:solidFill>
            <a:srgbClr val="198038"/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1155" tIns="259404" rIns="1852888" bIns="203818" rtlCol="0" anchor="ctr">
            <a:normAutofit fontScale="92500"/>
          </a:bodyPr>
          <a:lstStyle/>
          <a:p>
            <a:r>
              <a:rPr lang="en-US" sz="2600">
                <a:solidFill>
                  <a:srgbClr val="FFFFFF"/>
                </a:solidFill>
              </a:rPr>
              <a:t>The </a:t>
            </a:r>
            <a:r>
              <a:rPr lang="en-US" sz="26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Slido app</a:t>
            </a:r>
            <a:r>
              <a:rPr lang="en-US" sz="2600">
                <a:solidFill>
                  <a:srgbClr val="FFFFFF"/>
                </a:solidFill>
              </a:rPr>
              <a:t> must be installed on every computer you’re presenting from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172B327-5779-BBFA-5612-96B1975FC5FA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6462" y="6190785"/>
            <a:ext cx="296462" cy="296462"/>
          </a:xfrm>
          <a:prstGeom prst="rect">
            <a:avLst/>
          </a:prstGeom>
        </p:spPr>
      </p:pic>
      <p:sp>
        <p:nvSpPr>
          <p:cNvPr id="7" name="Trapezoid 6">
            <a:extLst>
              <a:ext uri="{FF2B5EF4-FFF2-40B4-BE49-F238E27FC236}">
                <a16:creationId xmlns:a16="http://schemas.microsoft.com/office/drawing/2014/main" id="{98F75FE7-B506-E3B0-AE82-37674333025C}"/>
              </a:ext>
            </a:extLst>
          </p:cNvPr>
          <p:cNvSpPr/>
          <p:nvPr/>
        </p:nvSpPr>
        <p:spPr>
          <a:xfrm rot="2700000">
            <a:off x="9620371" y="514924"/>
            <a:ext cx="3335198" cy="778213"/>
          </a:xfrm>
          <a:prstGeom prst="trapezoid">
            <a:avLst>
              <a:gd name="adj" fmla="val 100000"/>
            </a:avLst>
          </a:prstGeom>
          <a:solidFill>
            <a:srgbClr val="EDFAF2"/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>
            <a:normAutofit fontScale="70000" lnSpcReduction="20000"/>
          </a:bodyPr>
          <a:lstStyle/>
          <a:p>
            <a:pPr algn="ctr"/>
            <a:r>
              <a:rPr lang="en-US" sz="2600" b="1">
                <a:solidFill>
                  <a:srgbClr val="198038"/>
                </a:solidFill>
              </a:rPr>
              <a:t>Do not edit
</a:t>
            </a:r>
            <a:r>
              <a:rPr lang="en-US" sz="2200">
                <a:solidFill>
                  <a:srgbClr val="198038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change the design</a:t>
            </a:r>
            <a:endParaRPr lang="en-US" sz="2200">
              <a:solidFill>
                <a:srgbClr val="198038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A35CBB2-89B0-6B39-B8A3-FE27143814D9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746748" y="6153727"/>
            <a:ext cx="1111733" cy="3705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336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341ED-291A-AEDF-EBD6-B8A4737DC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Legislative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18276-92DC-9B1D-F663-774FFA9DA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Chapter 123 of the Texas Government Code was added in 2001</a:t>
            </a:r>
          </a:p>
          <a:p>
            <a:r>
              <a:rPr lang="en-US" sz="3200" dirty="0"/>
              <a:t>Made establishment of a Drug Court Program mandatory in counties with a population of 200,000 or more</a:t>
            </a:r>
          </a:p>
        </p:txBody>
      </p:sp>
    </p:spTree>
    <p:extLst>
      <p:ext uri="{BB962C8B-B14F-4D97-AF65-F5344CB8AC3E}">
        <p14:creationId xmlns:p14="http://schemas.microsoft.com/office/powerpoint/2010/main" val="1357910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US" dirty="0"/>
              <a:t>Team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691" y="1853754"/>
            <a:ext cx="4960443" cy="3612593"/>
          </a:xfrm>
        </p:spPr>
        <p:txBody>
          <a:bodyPr>
            <a:noAutofit/>
          </a:bodyPr>
          <a:lstStyle/>
          <a:p>
            <a:r>
              <a:rPr lang="en-US" sz="3200" dirty="0"/>
              <a:t>Judge</a:t>
            </a:r>
          </a:p>
          <a:p>
            <a:r>
              <a:rPr lang="en-US" sz="3200" dirty="0"/>
              <a:t>Supervision</a:t>
            </a:r>
          </a:p>
          <a:p>
            <a:r>
              <a:rPr lang="en-US" sz="3200" dirty="0"/>
              <a:t>Treatment</a:t>
            </a:r>
          </a:p>
          <a:p>
            <a:r>
              <a:rPr lang="en-US" sz="3200" dirty="0"/>
              <a:t>Prosecution</a:t>
            </a:r>
          </a:p>
          <a:p>
            <a:r>
              <a:rPr lang="en-US" sz="3200" dirty="0"/>
              <a:t>Defense</a:t>
            </a:r>
          </a:p>
          <a:p>
            <a:r>
              <a:rPr lang="en-US" sz="3200" dirty="0"/>
              <a:t>Law Enforcement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1" y="2252908"/>
            <a:ext cx="4960443" cy="297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231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Roles of Court Personnel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/>
              <a:t> </a:t>
            </a:r>
            <a:r>
              <a:rPr sz="3600" dirty="0"/>
              <a:t>Judges: Lead and motivate</a:t>
            </a:r>
          </a:p>
          <a:p>
            <a:r>
              <a:rPr sz="3600" dirty="0"/>
              <a:t> Prosecutors: Ensure accountability</a:t>
            </a:r>
          </a:p>
          <a:p>
            <a:r>
              <a:rPr lang="en-US" sz="3600" dirty="0"/>
              <a:t> </a:t>
            </a:r>
            <a:r>
              <a:rPr sz="3600" dirty="0"/>
              <a:t>Defense Attorneys: Protect rights</a:t>
            </a:r>
          </a:p>
          <a:p>
            <a:r>
              <a:rPr sz="3600" dirty="0"/>
              <a:t> Coordinators: Manage daily operations</a:t>
            </a:r>
          </a:p>
          <a:p>
            <a:r>
              <a:rPr sz="3600" dirty="0"/>
              <a:t> Treatment Providers: Deliver care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Intense and Prolonged Judicial Oversight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1853754"/>
            <a:ext cx="9603275" cy="3450613"/>
          </a:xfrm>
        </p:spPr>
        <p:txBody>
          <a:bodyPr/>
          <a:lstStyle/>
          <a:p>
            <a:r>
              <a:rPr lang="en-US" sz="3600" dirty="0"/>
              <a:t>Participants return to Court weekly or bi-weekly to be held accountable by the Judge and the Court team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656" y="3429000"/>
            <a:ext cx="3074894" cy="24197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651212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Team meets before each Treatment Court Docket</a:t>
            </a:r>
          </a:p>
          <a:p>
            <a:pPr lvl="1"/>
            <a:r>
              <a:rPr lang="en-US" sz="3600" dirty="0"/>
              <a:t>Discusses progress of each participant</a:t>
            </a:r>
          </a:p>
          <a:p>
            <a:pPr lvl="1"/>
            <a:r>
              <a:rPr lang="en-US" sz="3600" dirty="0"/>
              <a:t>Discusses sanctions and incentives</a:t>
            </a:r>
          </a:p>
        </p:txBody>
      </p:sp>
    </p:spTree>
    <p:extLst>
      <p:ext uri="{BB962C8B-B14F-4D97-AF65-F5344CB8AC3E}">
        <p14:creationId xmlns:p14="http://schemas.microsoft.com/office/powerpoint/2010/main" val="1971869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0F11C9-470D-AFFF-A939-B0E8CC1E6A6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44693" y="1742703"/>
            <a:ext cx="2371696" cy="2371696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866990-E6E2-8BB0-BB6A-B972C0259DB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112851" y="1000897"/>
            <a:ext cx="8486226" cy="3855308"/>
          </a:xfrm>
          <a:prstGeom prst="rect">
            <a:avLst/>
          </a:prstGeom>
          <a:noFill/>
          <a:ln w="15875" cap="flat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4000" b="1">
                <a:solidFill>
                  <a:srgbClr val="000000"/>
                </a:solidFill>
              </a:rPr>
              <a:t>Join at slido.com</a:t>
            </a:r>
            <a:br>
              <a:rPr lang="da-DK" sz="4000" b="1">
                <a:solidFill>
                  <a:srgbClr val="000000"/>
                </a:solidFill>
              </a:rPr>
            </a:br>
            <a:r>
              <a:rPr lang="da-DK" sz="4000" b="1">
                <a:solidFill>
                  <a:srgbClr val="000000"/>
                </a:solidFill>
              </a:rPr>
              <a:t>#2018083</a:t>
            </a:r>
            <a:endParaRPr lang="en-US" sz="4000" b="1">
              <a:solidFill>
                <a:srgbClr val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E0AD62-DE8C-53E5-FC25-74C2E00089A9}"/>
              </a:ext>
            </a:extLst>
          </p:cNvPr>
          <p:cNvSpPr/>
          <p:nvPr/>
        </p:nvSpPr>
        <p:spPr>
          <a:xfrm>
            <a:off x="0" y="5820032"/>
            <a:ext cx="12192001" cy="1037968"/>
          </a:xfrm>
          <a:prstGeom prst="rect">
            <a:avLst/>
          </a:prstGeom>
          <a:solidFill>
            <a:srgbClr val="198038"/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1155" tIns="259404" rIns="1852888" bIns="203818" rtlCol="0" anchor="ctr">
            <a:normAutofit fontScale="92500"/>
          </a:bodyPr>
          <a:lstStyle/>
          <a:p>
            <a:r>
              <a:rPr lang="en-US" sz="2600">
                <a:solidFill>
                  <a:srgbClr val="FFFFFF"/>
                </a:solidFill>
              </a:rPr>
              <a:t>The </a:t>
            </a:r>
            <a:r>
              <a:rPr lang="en-US" sz="26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Slido app</a:t>
            </a:r>
            <a:r>
              <a:rPr lang="en-US" sz="2600">
                <a:solidFill>
                  <a:srgbClr val="FFFFFF"/>
                </a:solidFill>
              </a:rPr>
              <a:t> must be installed on every computer you’re presenting from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18F5EAE-370C-B83B-835A-4753BF557594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6462" y="6190785"/>
            <a:ext cx="296462" cy="296462"/>
          </a:xfrm>
          <a:prstGeom prst="rect">
            <a:avLst/>
          </a:prstGeom>
        </p:spPr>
      </p:pic>
      <p:sp>
        <p:nvSpPr>
          <p:cNvPr id="7" name="Trapezoid 6">
            <a:extLst>
              <a:ext uri="{FF2B5EF4-FFF2-40B4-BE49-F238E27FC236}">
                <a16:creationId xmlns:a16="http://schemas.microsoft.com/office/drawing/2014/main" id="{5E2D76ED-32A9-D25F-FA69-51CA0C699265}"/>
              </a:ext>
            </a:extLst>
          </p:cNvPr>
          <p:cNvSpPr/>
          <p:nvPr/>
        </p:nvSpPr>
        <p:spPr>
          <a:xfrm rot="2700000">
            <a:off x="9620371" y="514924"/>
            <a:ext cx="3335198" cy="778213"/>
          </a:xfrm>
          <a:prstGeom prst="trapezoid">
            <a:avLst>
              <a:gd name="adj" fmla="val 100000"/>
            </a:avLst>
          </a:prstGeom>
          <a:solidFill>
            <a:srgbClr val="EDFAF2"/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>
            <a:normAutofit fontScale="70000" lnSpcReduction="20000"/>
          </a:bodyPr>
          <a:lstStyle/>
          <a:p>
            <a:pPr algn="ctr"/>
            <a:r>
              <a:rPr lang="en-US" sz="2600" b="1">
                <a:solidFill>
                  <a:srgbClr val="198038"/>
                </a:solidFill>
              </a:rPr>
              <a:t>Do not edit
</a:t>
            </a:r>
            <a:r>
              <a:rPr lang="en-US" sz="2200">
                <a:solidFill>
                  <a:srgbClr val="198038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change the design</a:t>
            </a:r>
            <a:endParaRPr lang="en-US" sz="2200">
              <a:solidFill>
                <a:srgbClr val="198038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417A743-B4E7-CEE7-4CE2-35B61EC59A1C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746748" y="6153727"/>
            <a:ext cx="1111733" cy="3705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3678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Intense Supervision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631" y="1853754"/>
            <a:ext cx="10337224" cy="3612591"/>
          </a:xfrm>
        </p:spPr>
        <p:txBody>
          <a:bodyPr>
            <a:noAutofit/>
          </a:bodyPr>
          <a:lstStyle/>
          <a:p>
            <a:r>
              <a:rPr lang="en-US" sz="3600" dirty="0"/>
              <a:t>Frequent and random testing for alcohol and other drugs</a:t>
            </a:r>
          </a:p>
          <a:p>
            <a:r>
              <a:rPr lang="en-US" sz="3600" dirty="0"/>
              <a:t>Frequent home and work visits-scheduled and unscheduled</a:t>
            </a:r>
          </a:p>
          <a:p>
            <a:r>
              <a:rPr lang="en-US" sz="3600" dirty="0"/>
              <a:t>Violations are communicated to the team immediately</a:t>
            </a:r>
          </a:p>
        </p:txBody>
      </p:sp>
    </p:spTree>
    <p:extLst>
      <p:ext uri="{BB962C8B-B14F-4D97-AF65-F5344CB8AC3E}">
        <p14:creationId xmlns:p14="http://schemas.microsoft.com/office/powerpoint/2010/main" val="7973027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Immediate Consequences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Consequences are imposed as soon after the violation as possible</a:t>
            </a:r>
          </a:p>
          <a:p>
            <a:r>
              <a:rPr lang="en-US" sz="3600" dirty="0"/>
              <a:t>Rewards are given as soon as progress is achieved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279" y="4610829"/>
            <a:ext cx="3014586" cy="20349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02422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97199-F576-56DB-25C6-D4B8265DF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key components to operating or beginning a treatment court?</a:t>
            </a:r>
          </a:p>
        </p:txBody>
      </p:sp>
    </p:spTree>
    <p:extLst>
      <p:ext uri="{BB962C8B-B14F-4D97-AF65-F5344CB8AC3E}">
        <p14:creationId xmlns:p14="http://schemas.microsoft.com/office/powerpoint/2010/main" val="25026612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Determine the Population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Focus on High Risk/High Needs Offenders</a:t>
            </a:r>
          </a:p>
          <a:p>
            <a:r>
              <a:rPr lang="en-US" sz="3600" dirty="0"/>
              <a:t>Admission guidelines should be clear</a:t>
            </a:r>
          </a:p>
          <a:p>
            <a:r>
              <a:rPr lang="en-US" sz="3600" dirty="0"/>
              <a:t>Admission and exclusion policies should be in writing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129" y="4802823"/>
            <a:ext cx="2824480" cy="1651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80153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 a Clinical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Critical</a:t>
            </a:r>
          </a:p>
          <a:p>
            <a:r>
              <a:rPr lang="en-US" sz="3600" dirty="0"/>
              <a:t>Valid, reliable assessment tool</a:t>
            </a:r>
          </a:p>
          <a:p>
            <a:r>
              <a:rPr lang="en-US" sz="3600" dirty="0"/>
              <a:t>Re-administer at appropriate intervals</a:t>
            </a:r>
          </a:p>
        </p:txBody>
      </p:sp>
    </p:spTree>
    <p:extLst>
      <p:ext uri="{BB962C8B-B14F-4D97-AF65-F5344CB8AC3E}">
        <p14:creationId xmlns:p14="http://schemas.microsoft.com/office/powerpoint/2010/main" val="5069902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 a Treatment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1" y="1694446"/>
            <a:ext cx="11944349" cy="3771899"/>
          </a:xfrm>
        </p:spPr>
        <p:txBody>
          <a:bodyPr>
            <a:noAutofit/>
          </a:bodyPr>
          <a:lstStyle/>
          <a:p>
            <a:r>
              <a:rPr lang="en-US" sz="3200" dirty="0"/>
              <a:t>Individualized</a:t>
            </a:r>
          </a:p>
          <a:p>
            <a:r>
              <a:rPr lang="en-US" sz="3200" dirty="0"/>
              <a:t>Variety of </a:t>
            </a:r>
            <a:r>
              <a:rPr lang="en-US" sz="3200" u="sng" dirty="0"/>
              <a:t>validated </a:t>
            </a:r>
            <a:r>
              <a:rPr lang="en-US" sz="3200" dirty="0"/>
              <a:t>approaches</a:t>
            </a:r>
          </a:p>
          <a:p>
            <a:pPr lvl="1"/>
            <a:r>
              <a:rPr lang="en-US" sz="3200" dirty="0"/>
              <a:t>Motivational Therapy</a:t>
            </a:r>
          </a:p>
          <a:p>
            <a:pPr lvl="1"/>
            <a:r>
              <a:rPr lang="en-US" sz="3200" dirty="0"/>
              <a:t>Cognitive Behavioral Therapy</a:t>
            </a:r>
          </a:p>
          <a:p>
            <a:pPr lvl="1"/>
            <a:r>
              <a:rPr lang="en-US" sz="3200" dirty="0"/>
              <a:t>Medication Assisted Therapy</a:t>
            </a:r>
          </a:p>
          <a:p>
            <a:pPr lvl="1"/>
            <a:r>
              <a:rPr lang="en-US" sz="3200" dirty="0"/>
              <a:t>Relapse Prevention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24" y="229394"/>
            <a:ext cx="3133725" cy="37719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911458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Medication Assisted 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Medications used 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</a:rPr>
              <a:t>in conjunction </a:t>
            </a:r>
            <a:r>
              <a:rPr lang="en-US" sz="3600" dirty="0"/>
              <a:t>with psycho-social, educational, spiritual therapy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083" y="3797674"/>
            <a:ext cx="2794000" cy="20955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333231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a magic bullet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Not appropriate for everyone</a:t>
            </a:r>
          </a:p>
          <a:p>
            <a:r>
              <a:rPr lang="en-US" sz="3600" dirty="0"/>
              <a:t>Doesn’t replace treatment</a:t>
            </a:r>
          </a:p>
          <a:p>
            <a:r>
              <a:rPr lang="en-US" sz="3600" dirty="0"/>
              <a:t>Requires reliable, expert consultation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306" y="659411"/>
            <a:ext cx="2438400" cy="162687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196700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C2A4B30-77D7-4FFB-8B53-A88BD68CA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631" y="804519"/>
            <a:ext cx="6956384" cy="1049235"/>
          </a:xfrm>
        </p:spPr>
        <p:txBody>
          <a:bodyPr>
            <a:normAutofit/>
          </a:bodyPr>
          <a:lstStyle/>
          <a:p>
            <a:r>
              <a:rPr lang="en-US" sz="4000" dirty="0"/>
              <a:t>Supervise the Offender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73AAE2E-5D6B-4952-A4BB-546C49F8D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1853754"/>
            <a:ext cx="432511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01E4D783-AD45-49E7-B6C7-BBACB8290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987" y="1853754"/>
            <a:ext cx="8333772" cy="4236150"/>
          </a:xfrm>
        </p:spPr>
        <p:txBody>
          <a:bodyPr>
            <a:noAutofit/>
          </a:bodyPr>
          <a:lstStyle/>
          <a:p>
            <a:r>
              <a:rPr lang="en-US" sz="3200" dirty="0"/>
              <a:t>Conditions are clearly </a:t>
            </a:r>
          </a:p>
          <a:p>
            <a:pPr marL="0" indent="0">
              <a:buNone/>
            </a:pPr>
            <a:r>
              <a:rPr lang="en-US" sz="3200" dirty="0"/>
              <a:t>  communicated</a:t>
            </a:r>
          </a:p>
          <a:p>
            <a:r>
              <a:rPr lang="en-US" sz="3200" dirty="0"/>
              <a:t>In writing</a:t>
            </a:r>
          </a:p>
          <a:p>
            <a:r>
              <a:rPr lang="en-US" sz="3200" dirty="0"/>
              <a:t>Literacy and Language issues</a:t>
            </a:r>
          </a:p>
          <a:p>
            <a:r>
              <a:rPr lang="en-US" sz="3200" dirty="0"/>
              <a:t>Frequent and random drug testing</a:t>
            </a:r>
          </a:p>
          <a:p>
            <a:r>
              <a:rPr lang="en-US" sz="3200" dirty="0"/>
              <a:t>Interlock compliance monitored</a:t>
            </a:r>
          </a:p>
          <a:p>
            <a:r>
              <a:rPr lang="en-US" sz="3200" dirty="0"/>
              <a:t>Home and work visited frequently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805" y="162816"/>
            <a:ext cx="3232892" cy="321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7419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Agency, Organization and Community Partnerships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90749"/>
            <a:ext cx="10515600" cy="3986213"/>
          </a:xfrm>
        </p:spPr>
        <p:txBody>
          <a:bodyPr>
            <a:normAutofit/>
          </a:bodyPr>
          <a:lstStyle/>
          <a:p>
            <a:r>
              <a:rPr lang="en-US" sz="3200" dirty="0"/>
              <a:t>Memorandum of understanding</a:t>
            </a:r>
          </a:p>
          <a:p>
            <a:r>
              <a:rPr lang="en-US" sz="3200" dirty="0"/>
              <a:t>Confidentiality</a:t>
            </a:r>
          </a:p>
          <a:p>
            <a:r>
              <a:rPr lang="en-US" sz="3200" dirty="0"/>
              <a:t>Continuing need to update the community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225" y="4638673"/>
            <a:ext cx="5067300" cy="191452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64082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9C72E9-33AA-EC82-AF6C-311708BD1C2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44693" y="1742703"/>
            <a:ext cx="2371696" cy="2371696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516C1F-87FD-3DEC-37ED-2678949F6FA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112851" y="1000897"/>
            <a:ext cx="8486226" cy="3855308"/>
          </a:xfrm>
          <a:prstGeom prst="rect">
            <a:avLst/>
          </a:prstGeom>
          <a:noFill/>
          <a:ln w="15875" cap="flat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solidFill>
                  <a:srgbClr val="000000"/>
                </a:solidFill>
              </a:rPr>
              <a:t>What comes to your mind when you hear 'treatment courts'?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838638-AC99-2273-25B5-C92926BB1AEE}"/>
              </a:ext>
            </a:extLst>
          </p:cNvPr>
          <p:cNvSpPr/>
          <p:nvPr/>
        </p:nvSpPr>
        <p:spPr>
          <a:xfrm>
            <a:off x="0" y="5820032"/>
            <a:ext cx="12192001" cy="1037968"/>
          </a:xfrm>
          <a:prstGeom prst="rect">
            <a:avLst/>
          </a:prstGeom>
          <a:solidFill>
            <a:srgbClr val="198038"/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1155" tIns="259404" rIns="1852888" bIns="203818" rtlCol="0" anchor="ctr">
            <a:normAutofit fontScale="92500"/>
          </a:bodyPr>
          <a:lstStyle/>
          <a:p>
            <a:r>
              <a:rPr lang="en-US" sz="2600">
                <a:solidFill>
                  <a:srgbClr val="FFFFFF"/>
                </a:solidFill>
              </a:rPr>
              <a:t>The </a:t>
            </a:r>
            <a:r>
              <a:rPr lang="en-US" sz="26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Slido app</a:t>
            </a:r>
            <a:r>
              <a:rPr lang="en-US" sz="2600">
                <a:solidFill>
                  <a:srgbClr val="FFFFFF"/>
                </a:solidFill>
              </a:rPr>
              <a:t> must be installed on every computer you’re presenting from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F863CCF-2101-828C-777B-E05518556ABF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6462" y="6190785"/>
            <a:ext cx="296462" cy="296462"/>
          </a:xfrm>
          <a:prstGeom prst="rect">
            <a:avLst/>
          </a:prstGeom>
        </p:spPr>
      </p:pic>
      <p:sp>
        <p:nvSpPr>
          <p:cNvPr id="7" name="Trapezoid 6">
            <a:extLst>
              <a:ext uri="{FF2B5EF4-FFF2-40B4-BE49-F238E27FC236}">
                <a16:creationId xmlns:a16="http://schemas.microsoft.com/office/drawing/2014/main" id="{3D96D9F2-E441-052D-7A30-EB6AD18CFC62}"/>
              </a:ext>
            </a:extLst>
          </p:cNvPr>
          <p:cNvSpPr/>
          <p:nvPr/>
        </p:nvSpPr>
        <p:spPr>
          <a:xfrm rot="2700000">
            <a:off x="9620371" y="514924"/>
            <a:ext cx="3335198" cy="778213"/>
          </a:xfrm>
          <a:prstGeom prst="trapezoid">
            <a:avLst>
              <a:gd name="adj" fmla="val 100000"/>
            </a:avLst>
          </a:prstGeom>
          <a:solidFill>
            <a:srgbClr val="EDFAF2"/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>
            <a:normAutofit fontScale="70000" lnSpcReduction="20000"/>
          </a:bodyPr>
          <a:lstStyle/>
          <a:p>
            <a:pPr algn="ctr"/>
            <a:r>
              <a:rPr lang="en-US" sz="2600" b="1">
                <a:solidFill>
                  <a:srgbClr val="198038"/>
                </a:solidFill>
              </a:rPr>
              <a:t>Do not edit
</a:t>
            </a:r>
            <a:r>
              <a:rPr lang="en-US" sz="2200">
                <a:solidFill>
                  <a:srgbClr val="198038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change the design</a:t>
            </a:r>
            <a:endParaRPr lang="en-US" sz="2200">
              <a:solidFill>
                <a:srgbClr val="198038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3555910-722E-60B3-96DD-D865353A7F1C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746748" y="6153727"/>
            <a:ext cx="1111733" cy="3705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29744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Judicial Leadership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690688"/>
            <a:ext cx="16659225" cy="6306099"/>
          </a:xfrm>
        </p:spPr>
        <p:txBody>
          <a:bodyPr>
            <a:normAutofit/>
          </a:bodyPr>
          <a:lstStyle/>
          <a:p>
            <a:r>
              <a:rPr lang="en-US" sz="4000" dirty="0"/>
              <a:t>Judge is the leader</a:t>
            </a:r>
          </a:p>
          <a:p>
            <a:r>
              <a:rPr lang="en-US" sz="4000" dirty="0"/>
              <a:t>Understanding of use and mental health disorders</a:t>
            </a:r>
          </a:p>
          <a:p>
            <a:r>
              <a:rPr lang="en-US" sz="4000" dirty="0"/>
              <a:t>Should ensure team expertise</a:t>
            </a:r>
          </a:p>
          <a:p>
            <a:r>
              <a:rPr lang="en-US" sz="4000" dirty="0"/>
              <a:t>Community Spokesperson</a:t>
            </a:r>
          </a:p>
        </p:txBody>
      </p:sp>
      <p:pic>
        <p:nvPicPr>
          <p:cNvPr id="2050" name="Picture 2" descr="http://www.nadcp.org/sites/default/files/nadcp/Judge%20holding%20hands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75" y="3952875"/>
            <a:ext cx="4076700" cy="24860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9344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Management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Case Management should be individualized and coordinated</a:t>
            </a:r>
          </a:p>
          <a:p>
            <a:r>
              <a:rPr lang="en-US" sz="3600" dirty="0"/>
              <a:t>Need mechanism to provide information to all team members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729" y="4530426"/>
            <a:ext cx="3567953" cy="219579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616568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Need a control group</a:t>
            </a:r>
          </a:p>
          <a:p>
            <a:r>
              <a:rPr lang="en-US" sz="3600" dirty="0"/>
              <a:t>Short Term and Long Term Outcomes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159" y="4139546"/>
            <a:ext cx="4147457" cy="217235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814327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7762"/>
            <a:ext cx="10515600" cy="4351338"/>
          </a:xfrm>
        </p:spPr>
        <p:txBody>
          <a:bodyPr>
            <a:normAutofit/>
          </a:bodyPr>
          <a:lstStyle/>
          <a:p>
            <a:r>
              <a:rPr lang="en-US" sz="3600" dirty="0"/>
              <a:t>Strategic Planning</a:t>
            </a:r>
          </a:p>
          <a:p>
            <a:r>
              <a:rPr lang="en-US" sz="3600" dirty="0"/>
              <a:t>Identify Costs</a:t>
            </a:r>
          </a:p>
          <a:p>
            <a:r>
              <a:rPr lang="en-US" sz="3600" dirty="0"/>
              <a:t>Investigate all avenues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321" y="1027906"/>
            <a:ext cx="4546032" cy="46984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487802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Effectiveness and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 </a:t>
            </a:r>
            <a:r>
              <a:rPr sz="3600" dirty="0"/>
              <a:t>Reduce recidivism and jail population</a:t>
            </a:r>
          </a:p>
          <a:p>
            <a:r>
              <a:rPr lang="en-US" sz="3600" dirty="0"/>
              <a:t> </a:t>
            </a:r>
            <a:r>
              <a:rPr sz="3600" dirty="0"/>
              <a:t>Improve treatment engagement</a:t>
            </a:r>
          </a:p>
          <a:p>
            <a:r>
              <a:rPr lang="en-US" sz="3600" dirty="0"/>
              <a:t> </a:t>
            </a:r>
            <a:r>
              <a:rPr sz="3600" dirty="0"/>
              <a:t>Cost-effective compared to incarceration</a:t>
            </a:r>
          </a:p>
          <a:p>
            <a:r>
              <a:rPr sz="3600" dirty="0"/>
              <a:t> Promote long-term recovery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CFA6EE-23F8-17DF-C361-172B3EA2269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44693" y="1742703"/>
            <a:ext cx="2371696" cy="2371696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7F4361-454B-403E-15CB-50614AE02C5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112851" y="1000897"/>
            <a:ext cx="8486226" cy="3855308"/>
          </a:xfrm>
          <a:prstGeom prst="rect">
            <a:avLst/>
          </a:prstGeom>
          <a:noFill/>
          <a:ln w="15875" cap="flat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solidFill>
                  <a:srgbClr val="000000"/>
                </a:solidFill>
              </a:rPr>
              <a:t>If you have a treatment court, what are the biggest challenges to success?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C8AEEB-8FC6-C43A-344F-E57B31FAEF26}"/>
              </a:ext>
            </a:extLst>
          </p:cNvPr>
          <p:cNvSpPr/>
          <p:nvPr/>
        </p:nvSpPr>
        <p:spPr>
          <a:xfrm>
            <a:off x="0" y="5820032"/>
            <a:ext cx="12192001" cy="1037968"/>
          </a:xfrm>
          <a:prstGeom prst="rect">
            <a:avLst/>
          </a:prstGeom>
          <a:solidFill>
            <a:srgbClr val="198038"/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1155" tIns="259404" rIns="1852888" bIns="203818" rtlCol="0" anchor="ctr">
            <a:normAutofit fontScale="92500"/>
          </a:bodyPr>
          <a:lstStyle/>
          <a:p>
            <a:r>
              <a:rPr lang="en-US" sz="2600">
                <a:solidFill>
                  <a:srgbClr val="FFFFFF"/>
                </a:solidFill>
              </a:rPr>
              <a:t>The </a:t>
            </a:r>
            <a:r>
              <a:rPr lang="en-US" sz="26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Slido app</a:t>
            </a:r>
            <a:r>
              <a:rPr lang="en-US" sz="2600">
                <a:solidFill>
                  <a:srgbClr val="FFFFFF"/>
                </a:solidFill>
              </a:rPr>
              <a:t> must be installed on every computer you’re presenting from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2A348EA-E7E6-8030-5651-4202DFD97128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6462" y="6190785"/>
            <a:ext cx="296462" cy="296462"/>
          </a:xfrm>
          <a:prstGeom prst="rect">
            <a:avLst/>
          </a:prstGeom>
        </p:spPr>
      </p:pic>
      <p:sp>
        <p:nvSpPr>
          <p:cNvPr id="7" name="Trapezoid 6">
            <a:extLst>
              <a:ext uri="{FF2B5EF4-FFF2-40B4-BE49-F238E27FC236}">
                <a16:creationId xmlns:a16="http://schemas.microsoft.com/office/drawing/2014/main" id="{0B5413EC-C2E8-4E88-F701-2C389C8194EA}"/>
              </a:ext>
            </a:extLst>
          </p:cNvPr>
          <p:cNvSpPr/>
          <p:nvPr/>
        </p:nvSpPr>
        <p:spPr>
          <a:xfrm rot="2700000">
            <a:off x="9620371" y="514924"/>
            <a:ext cx="3335198" cy="778213"/>
          </a:xfrm>
          <a:prstGeom prst="trapezoid">
            <a:avLst>
              <a:gd name="adj" fmla="val 100000"/>
            </a:avLst>
          </a:prstGeom>
          <a:solidFill>
            <a:srgbClr val="EDFAF2"/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>
            <a:normAutofit fontScale="70000" lnSpcReduction="20000"/>
          </a:bodyPr>
          <a:lstStyle/>
          <a:p>
            <a:pPr algn="ctr"/>
            <a:r>
              <a:rPr lang="en-US" sz="2600" b="1">
                <a:solidFill>
                  <a:srgbClr val="198038"/>
                </a:solidFill>
              </a:rPr>
              <a:t>Do not edit
</a:t>
            </a:r>
            <a:r>
              <a:rPr lang="en-US" sz="2200">
                <a:solidFill>
                  <a:srgbClr val="198038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change the design</a:t>
            </a:r>
            <a:endParaRPr lang="en-US" sz="2200">
              <a:solidFill>
                <a:srgbClr val="198038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C80C589-73A5-78D1-6AD4-4503A9119314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746748" y="6153727"/>
            <a:ext cx="1111733" cy="3705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4724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Challenges Facing Treatment Courts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 </a:t>
            </a:r>
            <a:r>
              <a:rPr sz="3600" dirty="0"/>
              <a:t>Funding limitations</a:t>
            </a:r>
          </a:p>
          <a:p>
            <a:r>
              <a:rPr lang="en-US" sz="3600" dirty="0"/>
              <a:t> </a:t>
            </a:r>
            <a:r>
              <a:rPr sz="3600" dirty="0"/>
              <a:t>Uneven access across counties</a:t>
            </a:r>
          </a:p>
          <a:p>
            <a:r>
              <a:rPr lang="en-US" sz="3600" dirty="0"/>
              <a:t> </a:t>
            </a:r>
            <a:r>
              <a:rPr sz="3600" dirty="0"/>
              <a:t>Staffing shortages</a:t>
            </a:r>
          </a:p>
          <a:p>
            <a:r>
              <a:rPr sz="3600" dirty="0"/>
              <a:t> Racial and geographic disparities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Innovations and the 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 </a:t>
            </a:r>
            <a:r>
              <a:rPr sz="3600" dirty="0"/>
              <a:t>Use of telehealth and digital tools</a:t>
            </a:r>
          </a:p>
          <a:p>
            <a:r>
              <a:rPr lang="en-US" sz="3600" dirty="0"/>
              <a:t> T</a:t>
            </a:r>
            <a:r>
              <a:rPr sz="3600" dirty="0"/>
              <a:t>rauma-informed practices</a:t>
            </a:r>
          </a:p>
          <a:p>
            <a:r>
              <a:rPr lang="en-US" sz="3600" dirty="0"/>
              <a:t> </a:t>
            </a:r>
            <a:r>
              <a:rPr sz="3600" dirty="0"/>
              <a:t>Expanded training and data collection</a:t>
            </a:r>
          </a:p>
          <a:p>
            <a:r>
              <a:rPr lang="en-US" sz="3600" dirty="0"/>
              <a:t> </a:t>
            </a:r>
            <a:r>
              <a:rPr sz="3600" dirty="0"/>
              <a:t>Greater community partnerships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z="3600" dirty="0"/>
              <a:t>Treatment courts blend justice and recovery</a:t>
            </a:r>
          </a:p>
          <a:p>
            <a:r>
              <a:rPr lang="en-US" sz="3600" dirty="0"/>
              <a:t> </a:t>
            </a:r>
            <a:r>
              <a:rPr sz="3600" dirty="0"/>
              <a:t>Critical role of court personnel</a:t>
            </a:r>
          </a:p>
          <a:p>
            <a:r>
              <a:rPr lang="en-US" sz="3600" dirty="0"/>
              <a:t> </a:t>
            </a:r>
            <a:r>
              <a:rPr sz="3600" dirty="0"/>
              <a:t>Continued support ensures success</a:t>
            </a:r>
          </a:p>
          <a:p>
            <a:r>
              <a:rPr sz="3600" dirty="0"/>
              <a:t> Everyone has a part in this solution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7A1F3-85CA-1E15-FCBB-B35F99A89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867BB-46DB-C786-3E65-EA0BC832E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9" y="1896272"/>
            <a:ext cx="9714121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900" dirty="0"/>
              <a:t>All Rise      https://allrise.org/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E1A346D-6D0B-7D94-F389-A9EF1BBA1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53B759D-5AC5-09B3-C72C-C7086CE54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3264395-86AA-171D-CD0C-D8DD95CED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2F4FC81-FE92-8899-F5CC-261547DD2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21AEBFF-B784-6C30-44DC-79663635F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E0056661-CEA6-7E3F-E67C-4A0FA7DAE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762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" name="Picture 14" descr="A qr code with a few black squares&#10;&#10;AI-generated content may be incorrect.">
            <a:extLst>
              <a:ext uri="{FF2B5EF4-FFF2-40B4-BE49-F238E27FC236}">
                <a16:creationId xmlns:a16="http://schemas.microsoft.com/office/drawing/2014/main" id="{E261C42C-6DEE-274A-488E-21E330E748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667" y="3597625"/>
            <a:ext cx="1811733" cy="158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74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CD7655-9F3B-89E5-7C1A-0F1472055CC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44693" y="1742703"/>
            <a:ext cx="2371696" cy="2371696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F04706-32A1-0095-7864-F7E889ADFC9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112851" y="1000897"/>
            <a:ext cx="8486226" cy="3855308"/>
          </a:xfrm>
          <a:prstGeom prst="rect">
            <a:avLst/>
          </a:prstGeom>
          <a:noFill/>
          <a:ln w="15875" cap="flat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solidFill>
                  <a:srgbClr val="000000"/>
                </a:solidFill>
              </a:rPr>
              <a:t>How many adults in Texas experience a mental illness in a year's time?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096EB8-E720-65EB-2C38-77A75985D3D8}"/>
              </a:ext>
            </a:extLst>
          </p:cNvPr>
          <p:cNvSpPr/>
          <p:nvPr/>
        </p:nvSpPr>
        <p:spPr>
          <a:xfrm>
            <a:off x="0" y="5820032"/>
            <a:ext cx="12192001" cy="1037968"/>
          </a:xfrm>
          <a:prstGeom prst="rect">
            <a:avLst/>
          </a:prstGeom>
          <a:solidFill>
            <a:srgbClr val="198038"/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1155" tIns="259404" rIns="1852888" bIns="203818" rtlCol="0" anchor="ctr">
            <a:normAutofit fontScale="92500"/>
          </a:bodyPr>
          <a:lstStyle/>
          <a:p>
            <a:r>
              <a:rPr lang="en-US" sz="2600">
                <a:solidFill>
                  <a:srgbClr val="FFFFFF"/>
                </a:solidFill>
              </a:rPr>
              <a:t>The </a:t>
            </a:r>
            <a:r>
              <a:rPr lang="en-US" sz="26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Slido app</a:t>
            </a:r>
            <a:r>
              <a:rPr lang="en-US" sz="2600">
                <a:solidFill>
                  <a:srgbClr val="FFFFFF"/>
                </a:solidFill>
              </a:rPr>
              <a:t> must be installed on every computer you’re presenting from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0574F23-C196-64B5-3D75-4630C46ACE9D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6462" y="6190785"/>
            <a:ext cx="296462" cy="296462"/>
          </a:xfrm>
          <a:prstGeom prst="rect">
            <a:avLst/>
          </a:prstGeom>
        </p:spPr>
      </p:pic>
      <p:sp>
        <p:nvSpPr>
          <p:cNvPr id="7" name="Trapezoid 6">
            <a:extLst>
              <a:ext uri="{FF2B5EF4-FFF2-40B4-BE49-F238E27FC236}">
                <a16:creationId xmlns:a16="http://schemas.microsoft.com/office/drawing/2014/main" id="{823A202B-CE03-5619-D8A3-59579CCE9973}"/>
              </a:ext>
            </a:extLst>
          </p:cNvPr>
          <p:cNvSpPr/>
          <p:nvPr/>
        </p:nvSpPr>
        <p:spPr>
          <a:xfrm rot="2700000">
            <a:off x="9620371" y="514924"/>
            <a:ext cx="3335198" cy="778213"/>
          </a:xfrm>
          <a:prstGeom prst="trapezoid">
            <a:avLst>
              <a:gd name="adj" fmla="val 100000"/>
            </a:avLst>
          </a:prstGeom>
          <a:solidFill>
            <a:srgbClr val="EDFAF2"/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>
            <a:normAutofit fontScale="70000" lnSpcReduction="20000"/>
          </a:bodyPr>
          <a:lstStyle/>
          <a:p>
            <a:pPr algn="ctr"/>
            <a:r>
              <a:rPr lang="en-US" sz="2600" b="1">
                <a:solidFill>
                  <a:srgbClr val="198038"/>
                </a:solidFill>
              </a:rPr>
              <a:t>Do not edit
</a:t>
            </a:r>
            <a:r>
              <a:rPr lang="en-US" sz="2200">
                <a:solidFill>
                  <a:srgbClr val="198038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change the design</a:t>
            </a:r>
            <a:endParaRPr lang="en-US" sz="2200">
              <a:solidFill>
                <a:srgbClr val="198038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CB3AF75-7B13-9090-E55E-DE4AD7F922CF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746748" y="6153727"/>
            <a:ext cx="1111733" cy="3705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384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A0DEE-7A03-30F3-70F8-8BDD2F11E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Texas Center for the Judiciary</a:t>
            </a:r>
          </a:p>
        </p:txBody>
      </p:sp>
      <p:pic>
        <p:nvPicPr>
          <p:cNvPr id="10" name="Content Placeholder 9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913455C4-0EDF-0A35-B0E8-F897D41EDA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79" y="2016125"/>
            <a:ext cx="9438093" cy="403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659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159D6-8BB9-B931-B88A-02988A21C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Substance Use and Mental Health Challenges in Texas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F27CE-1EF2-F5AC-66F4-728F21937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Estimated 1.5 million Texans struggle with a substance disorder</a:t>
            </a:r>
          </a:p>
          <a:p>
            <a:r>
              <a:rPr lang="en-US" sz="2800" dirty="0"/>
              <a:t>Opioids and Methamphetamine</a:t>
            </a:r>
          </a:p>
          <a:p>
            <a:pPr lvl="1"/>
            <a:r>
              <a:rPr lang="en-US" sz="2800" dirty="0"/>
              <a:t>Opioids account for approximately 56% of the overdose deaths in Texas </a:t>
            </a:r>
          </a:p>
          <a:p>
            <a:pPr lvl="1"/>
            <a:r>
              <a:rPr lang="en-US" sz="2800" dirty="0"/>
              <a:t>Meth one of the most abused drugs besides Marijuana</a:t>
            </a:r>
          </a:p>
          <a:p>
            <a:r>
              <a:rPr lang="en-US" sz="2800" dirty="0"/>
              <a:t>1 in 5 adults in Texas experience a mental illness each year</a:t>
            </a:r>
          </a:p>
          <a:p>
            <a:pPr lvl="1"/>
            <a:r>
              <a:rPr lang="en-US" sz="2800" dirty="0"/>
              <a:t>3.3 million Texans</a:t>
            </a:r>
          </a:p>
        </p:txBody>
      </p:sp>
    </p:spTree>
    <p:extLst>
      <p:ext uri="{BB962C8B-B14F-4D97-AF65-F5344CB8AC3E}">
        <p14:creationId xmlns:p14="http://schemas.microsoft.com/office/powerpoint/2010/main" val="2541065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3D7A51-59EA-D935-64D6-FADB27C1C30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44693" y="1742703"/>
            <a:ext cx="2371696" cy="2371696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EC434B-F5BB-4B41-C4E0-FFE6A49660D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112851" y="1000897"/>
            <a:ext cx="8486226" cy="3855308"/>
          </a:xfrm>
          <a:prstGeom prst="rect">
            <a:avLst/>
          </a:prstGeom>
          <a:noFill/>
          <a:ln w="15875" cap="flat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solidFill>
                  <a:srgbClr val="000000"/>
                </a:solidFill>
              </a:rPr>
              <a:t>How does Texas rank in the number DWI fatalities?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D2CC32-157A-12FE-5C73-90CE44EA48CB}"/>
              </a:ext>
            </a:extLst>
          </p:cNvPr>
          <p:cNvSpPr/>
          <p:nvPr/>
        </p:nvSpPr>
        <p:spPr>
          <a:xfrm>
            <a:off x="0" y="5820032"/>
            <a:ext cx="12192001" cy="1037968"/>
          </a:xfrm>
          <a:prstGeom prst="rect">
            <a:avLst/>
          </a:prstGeom>
          <a:solidFill>
            <a:srgbClr val="198038"/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1155" tIns="259404" rIns="1852888" bIns="203818" rtlCol="0" anchor="ctr">
            <a:normAutofit fontScale="92500"/>
          </a:bodyPr>
          <a:lstStyle/>
          <a:p>
            <a:r>
              <a:rPr lang="en-US" sz="2600">
                <a:solidFill>
                  <a:srgbClr val="FFFFFF"/>
                </a:solidFill>
              </a:rPr>
              <a:t>The </a:t>
            </a:r>
            <a:r>
              <a:rPr lang="en-US" sz="26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Slido app</a:t>
            </a:r>
            <a:r>
              <a:rPr lang="en-US" sz="2600">
                <a:solidFill>
                  <a:srgbClr val="FFFFFF"/>
                </a:solidFill>
              </a:rPr>
              <a:t> must be installed on every computer you’re presenting from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A21AF27-375C-182C-AB46-4CCE08B1DD93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6462" y="6190785"/>
            <a:ext cx="296462" cy="296462"/>
          </a:xfrm>
          <a:prstGeom prst="rect">
            <a:avLst/>
          </a:prstGeom>
        </p:spPr>
      </p:pic>
      <p:sp>
        <p:nvSpPr>
          <p:cNvPr id="7" name="Trapezoid 6">
            <a:extLst>
              <a:ext uri="{FF2B5EF4-FFF2-40B4-BE49-F238E27FC236}">
                <a16:creationId xmlns:a16="http://schemas.microsoft.com/office/drawing/2014/main" id="{30BDF567-B1A7-AF90-2E8C-77EF0DCC8B2E}"/>
              </a:ext>
            </a:extLst>
          </p:cNvPr>
          <p:cNvSpPr/>
          <p:nvPr/>
        </p:nvSpPr>
        <p:spPr>
          <a:xfrm rot="2700000">
            <a:off x="9620371" y="514924"/>
            <a:ext cx="3335198" cy="778213"/>
          </a:xfrm>
          <a:prstGeom prst="trapezoid">
            <a:avLst>
              <a:gd name="adj" fmla="val 100000"/>
            </a:avLst>
          </a:prstGeom>
          <a:solidFill>
            <a:srgbClr val="EDFAF2"/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>
            <a:normAutofit fontScale="70000" lnSpcReduction="20000"/>
          </a:bodyPr>
          <a:lstStyle/>
          <a:p>
            <a:pPr algn="ctr"/>
            <a:r>
              <a:rPr lang="en-US" sz="2600" b="1">
                <a:solidFill>
                  <a:srgbClr val="198038"/>
                </a:solidFill>
              </a:rPr>
              <a:t>Do not edit
</a:t>
            </a:r>
            <a:r>
              <a:rPr lang="en-US" sz="2200">
                <a:solidFill>
                  <a:srgbClr val="198038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change the design</a:t>
            </a:r>
            <a:endParaRPr lang="en-US" sz="2200">
              <a:solidFill>
                <a:srgbClr val="198038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1ED1B5D-76E2-5616-CC3D-D461FADA486E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746748" y="6153727"/>
            <a:ext cx="1111733" cy="3705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293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A6CA1-252F-F7DF-44C4-DE89296F9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Alcohol Use Disorder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684D9-9DAF-773C-848C-38538A1F8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26 % of the fatalities on Texas highways are related to alcohol or drug use</a:t>
            </a:r>
          </a:p>
          <a:p>
            <a:r>
              <a:rPr lang="en-US" sz="3600" dirty="0"/>
              <a:t>Texas is the third worst state for alcohol related fatalities on our roadways</a:t>
            </a:r>
          </a:p>
        </p:txBody>
      </p:sp>
    </p:spTree>
    <p:extLst>
      <p:ext uri="{BB962C8B-B14F-4D97-AF65-F5344CB8AC3E}">
        <p14:creationId xmlns:p14="http://schemas.microsoft.com/office/powerpoint/2010/main" val="3142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744F61-655E-EBA2-9FDA-22902EC7A00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44693" y="1742703"/>
            <a:ext cx="2371696" cy="2371696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BC0471-D462-958A-046A-3B5693AA887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112851" y="1000897"/>
            <a:ext cx="8486226" cy="3855308"/>
          </a:xfrm>
          <a:prstGeom prst="rect">
            <a:avLst/>
          </a:prstGeom>
          <a:noFill/>
          <a:ln w="15875" cap="flat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solidFill>
                  <a:srgbClr val="000000"/>
                </a:solidFill>
              </a:rPr>
              <a:t>Complete this sentence:  Repeat Offenders are ____ times more likely to be involved in a crash than other drivers.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ED48CE-7D7E-FD17-AB2F-F560B7631156}"/>
              </a:ext>
            </a:extLst>
          </p:cNvPr>
          <p:cNvSpPr/>
          <p:nvPr/>
        </p:nvSpPr>
        <p:spPr>
          <a:xfrm>
            <a:off x="0" y="5820032"/>
            <a:ext cx="12192001" cy="1037968"/>
          </a:xfrm>
          <a:prstGeom prst="rect">
            <a:avLst/>
          </a:prstGeom>
          <a:solidFill>
            <a:srgbClr val="198038"/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1155" tIns="259404" rIns="1852888" bIns="203818" rtlCol="0" anchor="ctr">
            <a:normAutofit fontScale="92500"/>
          </a:bodyPr>
          <a:lstStyle/>
          <a:p>
            <a:r>
              <a:rPr lang="en-US" sz="2600">
                <a:solidFill>
                  <a:srgbClr val="FFFFFF"/>
                </a:solidFill>
              </a:rPr>
              <a:t>The </a:t>
            </a:r>
            <a:r>
              <a:rPr lang="en-US" sz="26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Slido app</a:t>
            </a:r>
            <a:r>
              <a:rPr lang="en-US" sz="2600">
                <a:solidFill>
                  <a:srgbClr val="FFFFFF"/>
                </a:solidFill>
              </a:rPr>
              <a:t> must be installed on every computer you’re presenting from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99A5429-7554-DB15-BD13-AD2637CD8D08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6462" y="6190785"/>
            <a:ext cx="296462" cy="296462"/>
          </a:xfrm>
          <a:prstGeom prst="rect">
            <a:avLst/>
          </a:prstGeom>
        </p:spPr>
      </p:pic>
      <p:sp>
        <p:nvSpPr>
          <p:cNvPr id="7" name="Trapezoid 6">
            <a:extLst>
              <a:ext uri="{FF2B5EF4-FFF2-40B4-BE49-F238E27FC236}">
                <a16:creationId xmlns:a16="http://schemas.microsoft.com/office/drawing/2014/main" id="{2B103424-35EE-9315-E618-DAC0FFE9C9B3}"/>
              </a:ext>
            </a:extLst>
          </p:cNvPr>
          <p:cNvSpPr/>
          <p:nvPr/>
        </p:nvSpPr>
        <p:spPr>
          <a:xfrm rot="2700000">
            <a:off x="9620371" y="514924"/>
            <a:ext cx="3335198" cy="778213"/>
          </a:xfrm>
          <a:prstGeom prst="trapezoid">
            <a:avLst>
              <a:gd name="adj" fmla="val 100000"/>
            </a:avLst>
          </a:prstGeom>
          <a:solidFill>
            <a:srgbClr val="EDFAF2"/>
          </a:solidFill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>
            <a:normAutofit fontScale="70000" lnSpcReduction="20000"/>
          </a:bodyPr>
          <a:lstStyle/>
          <a:p>
            <a:pPr algn="ctr"/>
            <a:r>
              <a:rPr lang="en-US" sz="2600" b="1">
                <a:solidFill>
                  <a:srgbClr val="198038"/>
                </a:solidFill>
              </a:rPr>
              <a:t>Do not edit
</a:t>
            </a:r>
            <a:r>
              <a:rPr lang="en-US" sz="2200">
                <a:solidFill>
                  <a:srgbClr val="198038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change the design</a:t>
            </a:r>
            <a:endParaRPr lang="en-US" sz="2200">
              <a:solidFill>
                <a:srgbClr val="198038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69266AF-772D-84AA-FACF-A8801CC01643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746748" y="6153727"/>
            <a:ext cx="1111733" cy="3705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442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10B18-571B-331A-076C-1954DEC8A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dirty="0"/>
              <a:t>One third of all DWI arrests involve someone with a prior conviction</a:t>
            </a:r>
          </a:p>
          <a:p>
            <a:r>
              <a:rPr lang="en-US" sz="3600" dirty="0"/>
              <a:t>Repeat Offenders are responsible for 58% of alcohol related traffic fatalities</a:t>
            </a:r>
          </a:p>
          <a:p>
            <a:r>
              <a:rPr lang="en-US" sz="3600" dirty="0"/>
              <a:t>They are 380 times more likely to be involved in a crash than other drivers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227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18.0.6804"/>
  <p:tag name="SLIDO_PRESENTATION_ID" val="a2684d9c-847a-4470-b174-8a6325a88c4d"/>
  <p:tag name="SLIDO_EVENT_UUID" val="e2cdb369-5656-4c63-a6b2-b9b46eef0442"/>
  <p:tag name="SLIDO_EVENT_SECTION_UUID" val="70319d50-465e-4c7d-804f-0ee726098e0f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NTQ0MjMwNjh9"/>
  <p:tag name="SLIDO_TYPE" val="SlidoPoll"/>
  <p:tag name="SLIDO_POLL_UUID" val="a5afc2b3-72b3-4cee-8f34-e5845357a528"/>
  <p:tag name="SLIDO_TIMELINE" val="W3sicG9sbFF1ZXN0aW9uVXVpZCI6IjU2MzBmYjc0LTUzZmUtNDdkMy1hMWJiLWMwOWNjYjM3ZDU0NiIsInNob3dSZXN1bHRzIjpmYWxzZSwic2hvd0NvcnJlY3RBbnN3ZXJzIjpmYWxzZSwidm90aW5nTG9ja2VkIjpmYWxzZX0seyJwb2xsUXVlc3Rpb25VdWlkIjoiNTYzMGZiNzQtNTNmZS00N2QzLWExYmItYzA5Y2NiMzdkNTQ2Iiwic2hvd1Jlc3VsdHMiOnRydWUsInNob3dDb3JyZWN0QW5zd2VycyI6dHJ1ZSwidm90aW5nTG9ja2VkIjpmYWxzZX1d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NTQ0MjMxNTJ9"/>
  <p:tag name="SLIDO_TYPE" val="SlidoPoll"/>
  <p:tag name="SLIDO_POLL_UUID" val="62e34671-bdb3-4d79-a536-bca79f1148cc"/>
  <p:tag name="SLIDO_TIMELINE" val="W3sicG9sbFF1ZXN0aW9uVXVpZCI6ImZlNDQ3N2QwLTc1YTgtNGY0OC1iYzRjLWQxMGRlNjExMGZjNyIsInNob3dSZXN1bHRzIjpmYWxzZSwic2hvd0NvcnJlY3RBbnN3ZXJzIjpmYWxzZSwidm90aW5nTG9ja2VkIjpmYWxzZX0seyJwb2xsUXVlc3Rpb25VdWlkIjoiZmU0NDc3ZDAtNzVhOC00ZjQ4LWJjNGMtZDEwZGU2MTEwZmM3Iiwic2hvd1Jlc3VsdHMiOnRydWUsInNob3dDb3JyZWN0QW5zd2VycyI6dHJ1ZSwidm90aW5nTG9ja2VkIjpmYWxzZX1d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NTQ0MjMxOTd9"/>
  <p:tag name="SLIDO_TYPE" val="SlidoPoll"/>
  <p:tag name="SLIDO_POLL_UUID" val="704a9468-8aaf-400e-b44a-5951d516c7f7"/>
  <p:tag name="SLIDO_TIMELINE" val="W3sicG9sbFF1ZXN0aW9uVXVpZCI6ImE0ZDNjMmFhLTIzZGEtNGQ4MC1hN2JiLTY3ODAwYjU2ZDE1NSIsInNob3dSZXN1bHRzIjp0cnVlLCJzaG93Q29ycmVjdEFuc3dlcnMiOmZhbHNlLCJ2b3RpbmdMb2NrZWQiOmZhbHNlfV0=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WordCloud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NTQ0MjI4Mjh9"/>
  <p:tag name="SLIDO_TYPE" val="SlidoJoinin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NTQ0MjMyODZ9"/>
  <p:tag name="SLIDO_TYPE" val="SlidoPoll"/>
  <p:tag name="SLIDO_POLL_UUID" val="f06a7421-b0ce-4900-899a-40b90c9ae930"/>
  <p:tag name="SLIDO_TIMELINE" val="W3sicG9sbFF1ZXN0aW9uVXVpZCI6IjU5MzcwYzljLTQ2M2EtNDIwYS1hMDE5LTNjNWU1OTg0MDA5OCIsInNob3dSZXN1bHRzIjpmYWxzZSwic2hvd0NvcnJlY3RBbnN3ZXJzIjpmYWxzZSwidm90aW5nTG9ja2VkIjpmYWxzZX0seyJwb2xsUXVlc3Rpb25VdWlkIjoiNTkzNzBjOWMtNDYzYS00MjBhLWEwMTktM2M1ZTU5ODQwMDk4Iiwic2hvd1Jlc3VsdHMiOnRydWUsInNob3dDb3JyZWN0QW5zd2VycyI6dHJ1ZSwidm90aW5nTG9ja2VkIjpmYWxzZX1d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NTQ0MjM0MTN9"/>
  <p:tag name="SLIDO_TYPE" val="SlidoPoll"/>
  <p:tag name="SLIDO_POLL_UUID" val="2fef7f74-141f-4cb6-9b4a-5dab8a7fe749"/>
  <p:tag name="SLIDO_TIMELINE" val="W3sicG9sbFF1ZXN0aW9uVXVpZCI6ImU0NDdiODM0LTE1ZjMtNDEwNC1hMDU1LTlkYTQwYmEyMjQ5OSIsInNob3dSZXN1bHRzIjp0cnVlLCJzaG93Q29ycmVjdEFuc3dlcnMiOmZhbHNlLCJ2b3RpbmdMb2NrZWQiOmZhbHNlfV0=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WordCloud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Joi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NTQ0MjI4ODF9"/>
  <p:tag name="SLIDO_TYPE" val="SlidoPoll"/>
  <p:tag name="SLIDO_POLL_UUID" val="e2ef649f-fe0c-42b5-87f5-7d24e37f8e2f"/>
  <p:tag name="SLIDO_TIMELINE" val="W3sicG9sbFF1ZXN0aW9uVXVpZCI6ImFhMTUzODlmLWYzMDgtNDExMi05MmQ4LTI4NDU3MmYxZjQzZCIsInNob3dSZXN1bHRzIjp0cnVlLCJzaG93Q29ycmVjdEFuc3dlcnMiOmZhbHNlLCJ2b3RpbmdMb2NrZWQiOmZhbHNlfV0=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WordCloud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NTQ0MjMwMDF9"/>
  <p:tag name="SLIDO_TYPE" val="SlidoPoll"/>
  <p:tag name="SLIDO_POLL_UUID" val="ccfd1d76-3119-4d2d-8516-4e25dd82ea5c"/>
  <p:tag name="SLIDO_TIMELINE" val="W3sicG9sbFF1ZXN0aW9uVXVpZCI6ImU4ZWQ0NGNlLWJhNjAtNDYwYS05YTljLWI5N2EyMWZmM2U2NiIsInNob3dSZXN1bHRzIjpmYWxzZSwic2hvd0NvcnJlY3RBbnN3ZXJzIjpmYWxzZSwidm90aW5nTG9ja2VkIjpmYWxzZX0seyJwb2xsUXVlc3Rpb25VdWlkIjoiZThlZDQ0Y2UtYmE2MC00NjBhLTlhOWMtYjk3YTIxZmYzZTY2Iiwic2hvd1Jlc3VsdHMiOnRydWUsInNob3dDb3JyZWN0QW5zd2VycyI6dHJ1ZSwidm90aW5nTG9ja2VkIjpmYWxzZX1d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97</TotalTime>
  <Words>994</Words>
  <Application>Microsoft Office PowerPoint</Application>
  <PresentationFormat>Widescreen</PresentationFormat>
  <Paragraphs>163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Arial</vt:lpstr>
      <vt:lpstr>Gill Sans MT</vt:lpstr>
      <vt:lpstr>Gallery</vt:lpstr>
      <vt:lpstr>Treatment Courts in Texas</vt:lpstr>
      <vt:lpstr>PowerPoint Presentation</vt:lpstr>
      <vt:lpstr>PowerPoint Presentation</vt:lpstr>
      <vt:lpstr>PowerPoint Presentation</vt:lpstr>
      <vt:lpstr>Substance Use and Mental Health Challenges in Texas</vt:lpstr>
      <vt:lpstr>PowerPoint Presentation</vt:lpstr>
      <vt:lpstr>Alcohol Use Disorder</vt:lpstr>
      <vt:lpstr>PowerPoint Presentation</vt:lpstr>
      <vt:lpstr>PowerPoint Presentation</vt:lpstr>
      <vt:lpstr>PowerPoint Presentation</vt:lpstr>
      <vt:lpstr>What Are Treatment Courts? Specialized courts focusing on rehabilitation</vt:lpstr>
      <vt:lpstr>Key Components</vt:lpstr>
      <vt:lpstr>How did these courts start?</vt:lpstr>
      <vt:lpstr>PowerPoint Presentation</vt:lpstr>
      <vt:lpstr>Legislative Framework</vt:lpstr>
      <vt:lpstr>Team Concept</vt:lpstr>
      <vt:lpstr>Roles of Court Personnel</vt:lpstr>
      <vt:lpstr>Intense and Prolonged Judicial Oversight</vt:lpstr>
      <vt:lpstr>Staffing</vt:lpstr>
      <vt:lpstr>Intense Supervision</vt:lpstr>
      <vt:lpstr>Immediate Consequences</vt:lpstr>
      <vt:lpstr>What are the key components to operating or beginning a treatment court?</vt:lpstr>
      <vt:lpstr>Determine the Population</vt:lpstr>
      <vt:lpstr>Perform a Clinical Assessment</vt:lpstr>
      <vt:lpstr>Develop a Treatment Plan</vt:lpstr>
      <vt:lpstr>Medication Assisted Therapy</vt:lpstr>
      <vt:lpstr>Not a magic bullet</vt:lpstr>
      <vt:lpstr>Supervise the Offender</vt:lpstr>
      <vt:lpstr>Agency, Organization and Community Partnerships</vt:lpstr>
      <vt:lpstr>Judicial Leadership</vt:lpstr>
      <vt:lpstr>Case Management Strategies</vt:lpstr>
      <vt:lpstr>Program Evaluation</vt:lpstr>
      <vt:lpstr>Sustainability</vt:lpstr>
      <vt:lpstr>Effectiveness and Outcomes</vt:lpstr>
      <vt:lpstr>PowerPoint Presentation</vt:lpstr>
      <vt:lpstr>Challenges Facing Treatment Courts</vt:lpstr>
      <vt:lpstr>Innovations and the Future</vt:lpstr>
      <vt:lpstr>Conclusion</vt:lpstr>
      <vt:lpstr>Resources</vt:lpstr>
      <vt:lpstr>Texas Center for the Judiciary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Laura Weiser</dc:creator>
  <cp:lastModifiedBy>Laura Weiser</cp:lastModifiedBy>
  <cp:revision>1</cp:revision>
  <dcterms:created xsi:type="dcterms:W3CDTF">2025-08-05T18:48:54Z</dcterms:created>
  <dcterms:modified xsi:type="dcterms:W3CDTF">2025-08-07T15:59:33Z</dcterms:modified>
</cp:coreProperties>
</file>